
<file path=[Content_Types].xml><?xml version="1.0" encoding="utf-8"?>
<Types xmlns="http://schemas.openxmlformats.org/package/2006/content-types">
  <Default Extension="jpeg" ContentType="image/jpeg"/>
  <Default Extension="jpg" ContentType="image/jpeg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notesMasters/notesMaster1.xml" ContentType="application/vnd.openxmlformats-officedocument.presentationml.notesMaster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theme/theme2.xml" ContentType="application/vnd.openxmlformats-officedocument.theme+xml"/>
  <Override PartName="/ppt/notesSlides/notesSlide1.xml" ContentType="application/vnd.openxmlformats-officedocument.presentationml.notesSlide+xml"/>
  <Override PartName="/ppt/notesSlides/notesSlide2.xml" ContentType="application/vnd.openxmlformats-officedocument.presentationml.notesSlide+xml"/>
  <Override PartName="/ppt/notesSlides/notesSlide3.xml" ContentType="application/vnd.openxmlformats-officedocument.presentationml.notesSlide+xml"/>
  <Override PartName="/ppt/notesSlides/notesSlide4.xml" ContentType="application/vnd.openxmlformats-officedocument.presentationml.notesSlide+xml"/>
  <Override PartName="/ppt/notesSlides/notesSlide5.xml" ContentType="application/vnd.openxmlformats-officedocument.presentationml.notesSlide+xml"/>
  <Override PartName="/ppt/notesSlides/notesSlide6.xml" ContentType="application/vnd.openxmlformats-officedocument.presentationml.notesSlide+xml"/>
  <Override PartName="/ppt/notesSlides/notesSlide7.xml" ContentType="application/vnd.openxmlformats-officedocument.presentationml.notesSlide+xml"/>
  <Override PartName="/ppt/notesSlides/notesSlide8.xml" ContentType="application/vnd.openxmlformats-officedocument.presentationml.notesSlide+xml"/>
  <Override PartName="/ppt/notesSlides/notesSlide9.xml" ContentType="application/vnd.openxmlformats-officedocument.presentationml.notesSlide+xml"/>
  <Override PartName="/ppt/notesSlides/notesSlide10.xml" ContentType="application/vnd.openxmlformats-officedocument.presentationml.notesSlide+xml"/>
  <Override PartName="/ppt/notesSlides/notesSlide11.xml" ContentType="application/vnd.openxmlformats-officedocument.presentationml.notesSlide+xml"/>
  <Override PartName="/ppt/notesSlides/notesSlide12.xml" ContentType="application/vnd.openxmlformats-officedocument.presentationml.notesSlide+xml"/>
  <Override PartName="/ppt/notesSlides/notesSlide13.xml" ContentType="application/vnd.openxmlformats-officedocument.presentationml.notesSlid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 autoCompressPictures="0">
  <p:sldMasterIdLst>
    <p:sldMasterId id="2147483648" r:id="rId1"/>
  </p:sldMasterIdLst>
  <p:notesMasterIdLst>
    <p:notesMasterId r:id="rId19"/>
  </p:notesMasterIdLst>
  <p:sldIdLst>
    <p:sldId id="273" r:id="rId2"/>
    <p:sldId id="278" r:id="rId3"/>
    <p:sldId id="279" r:id="rId4"/>
    <p:sldId id="288" r:id="rId5"/>
    <p:sldId id="289" r:id="rId6"/>
    <p:sldId id="287" r:id="rId7"/>
    <p:sldId id="274" r:id="rId8"/>
    <p:sldId id="280" r:id="rId9"/>
    <p:sldId id="275" r:id="rId10"/>
    <p:sldId id="281" r:id="rId11"/>
    <p:sldId id="276" r:id="rId12"/>
    <p:sldId id="282" r:id="rId13"/>
    <p:sldId id="277" r:id="rId14"/>
    <p:sldId id="284" r:id="rId15"/>
    <p:sldId id="290" r:id="rId16"/>
    <p:sldId id="285" r:id="rId17"/>
    <p:sldId id="286" r:id="rId18"/>
  </p:sldIdLst>
  <p:sldSz cx="12192000" cy="6858000"/>
  <p:notesSz cx="6858000" cy="9144000"/>
  <p:defaultTextStyle>
    <a:defPPr>
      <a:defRPr lang="en-NL"/>
    </a:defPPr>
    <a:lvl1pPr marL="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clrMru>
    <a:srgbClr val="000000"/>
    <a:srgbClr val="8EDB74"/>
    <a:srgbClr val="76D1F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32767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Medium Style 2 – Accent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073A0DAA-6AF3-43AB-8588-CEC1D06C72B9}" styleName="Medium Style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2D5ABB26-0587-4C30-8999-92F81FD0307C}" styleName="No Style, No Grid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>
              <a:noFill/>
            </a:ln>
          </a:top>
          <a:bottom>
            <a:ln>
              <a:noFill/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</a:tblStyle>
  <a:tblStyle styleId="{9D7B26C5-4107-4FEC-AEDC-1716B250A1EF}" styleName="Light Style 1">
    <a:wholeTbl>
      <a:tcTxStyle>
        <a:fontRef idx="minor">
          <a:scrgbClr r="0" g="0" b="0"/>
        </a:fontRef>
        <a:schemeClr val="tx1"/>
      </a:tcTxStyle>
      <a:tcStyle>
        <a:tcBdr>
          <a:left>
            <a:ln>
              <a:noFill/>
            </a:ln>
          </a:left>
          <a:right>
            <a:ln>
              <a:noFill/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/>
        <a:fill>
          <a:solidFill>
            <a:schemeClr val="tx1">
              <a:alpha val="2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tx1">
              <a:alpha val="2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12700" cmpd="sng">
              <a:solidFill>
                <a:schemeClr val="tx1"/>
              </a:solidFill>
            </a:ln>
          </a:top>
        </a:tcBdr>
        <a:fill>
          <a:noFill/>
        </a:fill>
      </a:tcStyle>
    </a:lastRow>
    <a:firstRow>
      <a:tcTxStyle b="on"/>
      <a:tcStyle>
        <a:tcBdr>
          <a:bottom>
            <a:ln w="12700" cmpd="sng">
              <a:solidFill>
                <a:schemeClr val="tx1"/>
              </a:solidFill>
            </a:ln>
          </a:bottom>
        </a:tcBdr>
        <a:fill>
          <a:noFill/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>
    <p:restoredLeft sz="13354"/>
    <p:restoredTop sz="94558"/>
  </p:normalViewPr>
  <p:slideViewPr>
    <p:cSldViewPr snapToGrid="0">
      <p:cViewPr>
        <p:scale>
          <a:sx n="140" d="100"/>
          <a:sy n="140" d="100"/>
        </p:scale>
        <p:origin x="200" y="14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3" Type="http://schemas.openxmlformats.org/officeDocument/2006/relationships/slide" Target="slides/slide2.xml"/><Relationship Id="rId21" Type="http://schemas.openxmlformats.org/officeDocument/2006/relationships/viewProps" Target="viewProps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tableStyles" Target="tableStyles.xml"/><Relationship Id="rId10" Type="http://schemas.openxmlformats.org/officeDocument/2006/relationships/slide" Target="slides/slide9.xml"/><Relationship Id="rId19" Type="http://schemas.openxmlformats.org/officeDocument/2006/relationships/notesMaster" Target="notesMasters/notesMaster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theme" Target="theme/theme1.xml"/></Relationships>
</file>

<file path=ppt/notesMasters/_rels/notesMaster1.xml.rels><?xml version="1.0" encoding="UTF-8" standalone="yes"?>
<Relationships xmlns="http://schemas.openxmlformats.org/package/2006/relationships"><Relationship Id="rId1" Type="http://schemas.openxmlformats.org/officeDocument/2006/relationships/theme" Target="../theme/theme2.xml"/></Relationships>
</file>

<file path=ppt/notesMasters/notesMaster1.xml><?xml version="1.0" encoding="utf-8"?>
<p:notes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Header Placeholder 1"/>
          <p:cNvSpPr>
            <a:spLocks noGrp="1"/>
          </p:cNvSpPr>
          <p:nvPr>
            <p:ph type="hdr" sz="quarter"/>
          </p:nvPr>
        </p:nvSpPr>
        <p:spPr>
          <a:xfrm>
            <a:off x="0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3" name="Date Placeholder 2"/>
          <p:cNvSpPr>
            <a:spLocks noGrp="1"/>
          </p:cNvSpPr>
          <p:nvPr>
            <p:ph type="dt" idx="1"/>
          </p:nvPr>
        </p:nvSpPr>
        <p:spPr>
          <a:xfrm>
            <a:off x="3884613" y="0"/>
            <a:ext cx="2971800" cy="458788"/>
          </a:xfrm>
          <a:prstGeom prst="rect">
            <a:avLst/>
          </a:prstGeom>
        </p:spPr>
        <p:txBody>
          <a:bodyPr vert="horz" lIns="91440" tIns="45720" rIns="91440" bIns="45720" rtlCol="0"/>
          <a:lstStyle>
            <a:lvl1pPr algn="r">
              <a:defRPr sz="1200"/>
            </a:lvl1pPr>
          </a:lstStyle>
          <a:p>
            <a:fld id="{6DA5618F-51A2-4845-88C5-B962A1E99BF7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4" name="Slide Image Placeholder 3"/>
          <p:cNvSpPr>
            <a:spLocks noGrp="1" noRot="1" noChangeAspect="1"/>
          </p:cNvSpPr>
          <p:nvPr>
            <p:ph type="sldImg" idx="2"/>
          </p:nvPr>
        </p:nvSpPr>
        <p:spPr>
          <a:xfrm>
            <a:off x="685800" y="1143000"/>
            <a:ext cx="5486400" cy="3086100"/>
          </a:xfrm>
          <a:prstGeom prst="rect">
            <a:avLst/>
          </a:prstGeom>
          <a:noFill/>
          <a:ln w="12700">
            <a:solidFill>
              <a:prstClr val="black"/>
            </a:solidFill>
          </a:ln>
        </p:spPr>
        <p:txBody>
          <a:bodyPr vert="horz" lIns="91440" tIns="45720" rIns="91440" bIns="45720" rtlCol="0" anchor="ctr"/>
          <a:lstStyle/>
          <a:p>
            <a:endParaRPr lang="en-NL"/>
          </a:p>
        </p:txBody>
      </p:sp>
      <p:sp>
        <p:nvSpPr>
          <p:cNvPr id="5" name="Notes Placeholder 4"/>
          <p:cNvSpPr>
            <a:spLocks noGrp="1"/>
          </p:cNvSpPr>
          <p:nvPr>
            <p:ph type="body" sz="quarter" idx="3"/>
          </p:nvPr>
        </p:nvSpPr>
        <p:spPr>
          <a:xfrm>
            <a:off x="685800" y="4400550"/>
            <a:ext cx="5486400" cy="3600450"/>
          </a:xfrm>
          <a:prstGeom prst="rect">
            <a:avLst/>
          </a:prstGeom>
        </p:spPr>
        <p:txBody>
          <a:bodyPr vert="horz" lIns="91440" tIns="45720" rIns="91440" bIns="45720" rtlCol="0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4"/>
          </p:nvPr>
        </p:nvSpPr>
        <p:spPr>
          <a:xfrm>
            <a:off x="0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l">
              <a:defRPr sz="1200"/>
            </a:lvl1pPr>
          </a:lstStyle>
          <a:p>
            <a:endParaRPr lang="en-NL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5"/>
          </p:nvPr>
        </p:nvSpPr>
        <p:spPr>
          <a:xfrm>
            <a:off x="3884613" y="8685213"/>
            <a:ext cx="2971800" cy="458787"/>
          </a:xfrm>
          <a:prstGeom prst="rect">
            <a:avLst/>
          </a:prstGeom>
        </p:spPr>
        <p:txBody>
          <a:bodyPr vert="horz" lIns="91440" tIns="45720" rIns="91440" bIns="45720" rtlCol="0" anchor="b"/>
          <a:lstStyle>
            <a:lvl1pPr algn="r">
              <a:defRPr sz="1200"/>
            </a:lvl1pPr>
          </a:lstStyle>
          <a:p>
            <a:fld id="{041ECFC4-B966-2842-995A-E324F9D01DD6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97485013"/>
      </p:ext>
    </p:extLst>
  </p:cSld>
  <p:clrMap bg1="lt1" tx1="dk1" bg2="lt2" tx2="dk2" accent1="accent1" accent2="accent2" accent3="accent3" accent4="accent4" accent5="accent5" accent6="accent6" hlink="hlink" folHlink="folHlink"/>
  <p:notesStyle>
    <a:lvl1pPr marL="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0" hangingPunct="1">
      <a:defRPr sz="1200" kern="1200">
        <a:solidFill>
          <a:schemeClr val="tx1"/>
        </a:solidFill>
        <a:latin typeface="+mn-lt"/>
        <a:ea typeface="+mn-ea"/>
        <a:cs typeface="+mn-cs"/>
      </a:defRPr>
    </a:lvl9pPr>
  </p:notesStyle>
</p:notesMaster>
</file>

<file path=ppt/notesSlides/_rels/notesSlide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.xml"/><Relationship Id="rId1" Type="http://schemas.openxmlformats.org/officeDocument/2006/relationships/notesMaster" Target="../notesMasters/notesMaster1.xml"/></Relationships>
</file>

<file path=ppt/notesSlides/_rels/notesSlide10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4.xml"/><Relationship Id="rId1" Type="http://schemas.openxmlformats.org/officeDocument/2006/relationships/notesMaster" Target="../notesMasters/notesMaster1.xml"/></Relationships>
</file>

<file path=ppt/notesSlides/_rels/notesSlide11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5.xml"/><Relationship Id="rId1" Type="http://schemas.openxmlformats.org/officeDocument/2006/relationships/notesMaster" Target="../notesMasters/notesMaster1.xml"/></Relationships>
</file>

<file path=ppt/notesSlides/_rels/notesSlide1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6.xml"/><Relationship Id="rId1" Type="http://schemas.openxmlformats.org/officeDocument/2006/relationships/notesMaster" Target="../notesMasters/notesMaster1.xml"/></Relationships>
</file>

<file path=ppt/notesSlides/_rels/notesSlide1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7.xml"/><Relationship Id="rId1" Type="http://schemas.openxmlformats.org/officeDocument/2006/relationships/notesMaster" Target="../notesMasters/notesMaster1.xml"/></Relationships>
</file>

<file path=ppt/notesSlides/_rels/notesSlide2.xml.rels><?xml version="1.0" encoding="UTF-8" standalone="yes"?>
<Relationships xmlns="http://schemas.openxmlformats.org/package/2006/relationships"><Relationship Id="rId2" Type="http://schemas.openxmlformats.org/officeDocument/2006/relationships/slide" Target="../slides/slide2.xml"/><Relationship Id="rId1" Type="http://schemas.openxmlformats.org/officeDocument/2006/relationships/notesMaster" Target="../notesMasters/notesMaster1.xml"/></Relationships>
</file>

<file path=ppt/notesSlides/_rels/notesSlide3.xml.rels><?xml version="1.0" encoding="UTF-8" standalone="yes"?>
<Relationships xmlns="http://schemas.openxmlformats.org/package/2006/relationships"><Relationship Id="rId2" Type="http://schemas.openxmlformats.org/officeDocument/2006/relationships/slide" Target="../slides/slide3.xml"/><Relationship Id="rId1" Type="http://schemas.openxmlformats.org/officeDocument/2006/relationships/notesMaster" Target="../notesMasters/notesMaster1.xml"/></Relationships>
</file>

<file path=ppt/notesSlides/_rels/notesSlide4.xml.rels><?xml version="1.0" encoding="UTF-8" standalone="yes"?>
<Relationships xmlns="http://schemas.openxmlformats.org/package/2006/relationships"><Relationship Id="rId2" Type="http://schemas.openxmlformats.org/officeDocument/2006/relationships/slide" Target="../slides/slide4.xml"/><Relationship Id="rId1" Type="http://schemas.openxmlformats.org/officeDocument/2006/relationships/notesMaster" Target="../notesMasters/notesMaster1.xml"/></Relationships>
</file>

<file path=ppt/notesSlides/_rels/notesSlide5.xml.rels><?xml version="1.0" encoding="UTF-8" standalone="yes"?>
<Relationships xmlns="http://schemas.openxmlformats.org/package/2006/relationships"><Relationship Id="rId2" Type="http://schemas.openxmlformats.org/officeDocument/2006/relationships/slide" Target="../slides/slide5.xml"/><Relationship Id="rId1" Type="http://schemas.openxmlformats.org/officeDocument/2006/relationships/notesMaster" Target="../notesMasters/notesMaster1.xml"/></Relationships>
</file>

<file path=ppt/notesSlides/_rels/notesSlide6.xml.rels><?xml version="1.0" encoding="UTF-8" standalone="yes"?>
<Relationships xmlns="http://schemas.openxmlformats.org/package/2006/relationships"><Relationship Id="rId2" Type="http://schemas.openxmlformats.org/officeDocument/2006/relationships/slide" Target="../slides/slide6.xml"/><Relationship Id="rId1" Type="http://schemas.openxmlformats.org/officeDocument/2006/relationships/notesMaster" Target="../notesMasters/notesMaster1.xml"/></Relationships>
</file>

<file path=ppt/notesSlides/_rels/notesSlide7.xml.rels><?xml version="1.0" encoding="UTF-8" standalone="yes"?>
<Relationships xmlns="http://schemas.openxmlformats.org/package/2006/relationships"><Relationship Id="rId2" Type="http://schemas.openxmlformats.org/officeDocument/2006/relationships/slide" Target="../slides/slide8.xml"/><Relationship Id="rId1" Type="http://schemas.openxmlformats.org/officeDocument/2006/relationships/notesMaster" Target="../notesMasters/notesMaster1.xml"/></Relationships>
</file>

<file path=ppt/notesSlides/_rels/notesSlide8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0.xml"/><Relationship Id="rId1" Type="http://schemas.openxmlformats.org/officeDocument/2006/relationships/notesMaster" Target="../notesMasters/notesMaster1.xml"/></Relationships>
</file>

<file path=ppt/notesSlides/_rels/notesSlide9.xml.rels><?xml version="1.0" encoding="UTF-8" standalone="yes"?>
<Relationships xmlns="http://schemas.openxmlformats.org/package/2006/relationships"><Relationship Id="rId2" Type="http://schemas.openxmlformats.org/officeDocument/2006/relationships/slide" Target="../slides/slide12.xml"/><Relationship Id="rId1" Type="http://schemas.openxmlformats.org/officeDocument/2006/relationships/notesMaster" Target="../notesMasters/notesMaster1.xml"/></Relationships>
</file>

<file path=ppt/notesSlides/notesSlide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393319550"/>
      </p:ext>
    </p:extLst>
  </p:cSld>
  <p:clrMapOvr>
    <a:masterClrMapping/>
  </p:clrMapOvr>
</p:notes>
</file>

<file path=ppt/notesSlides/notesSlide10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4755490"/>
      </p:ext>
    </p:extLst>
  </p:cSld>
  <p:clrMapOvr>
    <a:masterClrMapping/>
  </p:clrMapOvr>
</p:notes>
</file>

<file path=ppt/notesSlides/notesSlide11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949731194"/>
      </p:ext>
    </p:extLst>
  </p:cSld>
  <p:clrMapOvr>
    <a:masterClrMapping/>
  </p:clrMapOvr>
</p:notes>
</file>

<file path=ppt/notesSlides/notesSlide1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029720341"/>
      </p:ext>
    </p:extLst>
  </p:cSld>
  <p:clrMapOvr>
    <a:masterClrMapping/>
  </p:clrMapOvr>
</p:notes>
</file>

<file path=ppt/notesSlides/notesSlide1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17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206887156"/>
      </p:ext>
    </p:extLst>
  </p:cSld>
  <p:clrMapOvr>
    <a:masterClrMapping/>
  </p:clrMapOvr>
</p:notes>
</file>

<file path=ppt/notesSlides/notesSlide2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277717089"/>
      </p:ext>
    </p:extLst>
  </p:cSld>
  <p:clrMapOvr>
    <a:masterClrMapping/>
  </p:clrMapOvr>
</p:notes>
</file>

<file path=ppt/notesSlides/notesSlide3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3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766616114"/>
      </p:ext>
    </p:extLst>
  </p:cSld>
  <p:clrMapOvr>
    <a:masterClrMapping/>
  </p:clrMapOvr>
</p:notes>
</file>

<file path=ppt/notesSlides/notesSlide4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4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075760385"/>
      </p:ext>
    </p:extLst>
  </p:cSld>
  <p:clrMapOvr>
    <a:masterClrMapping/>
  </p:clrMapOvr>
</p:notes>
</file>

<file path=ppt/notesSlides/notesSlide5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5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001840652"/>
      </p:ext>
    </p:extLst>
  </p:cSld>
  <p:clrMapOvr>
    <a:masterClrMapping/>
  </p:clrMapOvr>
</p:notes>
</file>

<file path=ppt/notesSlides/notesSlide6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6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853831410"/>
      </p:ext>
    </p:extLst>
  </p:cSld>
  <p:clrMapOvr>
    <a:masterClrMapping/>
  </p:clrMapOvr>
</p:notes>
</file>

<file path=ppt/notesSlides/notesSlide7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8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528146810"/>
      </p:ext>
    </p:extLst>
  </p:cSld>
  <p:clrMapOvr>
    <a:masterClrMapping/>
  </p:clrMapOvr>
</p:notes>
</file>

<file path=ppt/notesSlides/notesSlide8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10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828090443"/>
      </p:ext>
    </p:extLst>
  </p:cSld>
  <p:clrMapOvr>
    <a:masterClrMapping/>
  </p:clrMapOvr>
</p:notes>
</file>

<file path=ppt/notesSlides/notesSlide9.xml><?xml version="1.0" encoding="utf-8"?>
<p:notes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Slide Image Placeholder 1"/>
          <p:cNvSpPr>
            <a:spLocks noGrp="1" noRot="1" noChangeAspect="1"/>
          </p:cNvSpPr>
          <p:nvPr>
            <p:ph type="sldImg"/>
          </p:nvPr>
        </p:nvSpPr>
        <p:spPr/>
      </p:sp>
      <p:sp>
        <p:nvSpPr>
          <p:cNvPr id="3" name="Notes Placeholder 2"/>
          <p:cNvSpPr>
            <a:spLocks noGrp="1"/>
          </p:cNvSpPr>
          <p:nvPr>
            <p:ph type="body" idx="1"/>
          </p:nvPr>
        </p:nvSpPr>
        <p:spPr/>
        <p:txBody>
          <a:bodyPr/>
          <a:lstStyle/>
          <a:p>
            <a:endParaRPr lang="en-NL" dirty="0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5"/>
          </p:nvPr>
        </p:nvSpPr>
        <p:spPr/>
        <p:txBody>
          <a:bodyPr/>
          <a:lstStyle/>
          <a:p>
            <a:fld id="{041ECFC4-B966-2842-995A-E324F9D01DD6}" type="slidenum">
              <a:rPr lang="en-NL" smtClean="0"/>
              <a:t>12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527651943"/>
      </p:ext>
    </p:extLst>
  </p:cSld>
  <p:clrMapOvr>
    <a:masterClrMapping/>
  </p:clrMapOvr>
</p:note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Title Slide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4D6531F-D3F3-CAAF-6DF4-CE3EEB137377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Subtitle 2">
            <a:extLst>
              <a:ext uri="{FF2B5EF4-FFF2-40B4-BE49-F238E27FC236}">
                <a16:creationId xmlns:a16="http://schemas.microsoft.com/office/drawing/2014/main" id="{1E2C5EEB-0EAF-FD34-2CE8-8378A87B86A0}"/>
              </a:ext>
            </a:extLst>
          </p:cNvPr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en-GB"/>
              <a:t>Click to edit Master subtitle style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3F42544B-32B8-646C-F0D9-98E8BBE3FF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720C22D3-5C8C-ABB4-D66A-55F9FD19FA9D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24544990-8FBE-4B0D-25B7-B1FDAFCA5C6F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3119933605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Title and Vertical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FF23479-D087-1981-FAA7-6F8CEE237B74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93AA7667-442F-ECF5-83DD-E1DECF08D360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384085B-B038-A156-38FE-7E3076EE262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96F2A541-2B64-0430-FD2D-9AF7823E45EA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B07A14F5-351B-64C0-797A-780CEBCA00A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5534380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Vertical Title and Tex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>
            <a:extLst>
              <a:ext uri="{FF2B5EF4-FFF2-40B4-BE49-F238E27FC236}">
                <a16:creationId xmlns:a16="http://schemas.microsoft.com/office/drawing/2014/main" id="{08DCBE06-BBF0-8750-839F-971CB25014A3}"/>
              </a:ext>
            </a:extLst>
          </p:cNvPr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Vertical Text Placeholder 2">
            <a:extLst>
              <a:ext uri="{FF2B5EF4-FFF2-40B4-BE49-F238E27FC236}">
                <a16:creationId xmlns:a16="http://schemas.microsoft.com/office/drawing/2014/main" id="{66712FE2-B316-B382-AD1D-E81A80CB5487}"/>
              </a:ext>
            </a:extLst>
          </p:cNvPr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424D65DA-5E2B-0116-98A4-A7DBB8988B88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A41E3609-67D0-D3F0-3546-62117AC91A6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A210643-4CE7-68CE-A39E-04505DC34049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23111379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Title and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4A2F890C-9816-A4AA-F43A-0222FE758CFD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46484A99-6223-D55D-B53E-074018A4B5C7}"/>
              </a:ext>
            </a:extLst>
          </p:cNvPr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E8F225B9-D443-D197-14FD-D63FDF17BF91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BCD54498-FD07-9AFD-3643-D10DEBA993E3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F98AAEC3-F01C-35BB-547E-DA526229E144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92334435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Section Header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ABAD314A-E8B3-26B3-6D9D-CD77C9AE7C84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251E7EE6-1BDD-06F2-E251-787425ECD08F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972EF5F5-AF67-4321-B445-AD09225165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322D39A4-BE8F-7954-5F8C-94F9A59973F8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78938DED-8028-7AA4-F5F6-AFAAC6973F7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8286505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Two Content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B434FAD9-27D9-21B5-1909-6CF00C8A8FA9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F768A930-664D-95FF-2CE9-88211EA943BF}"/>
              </a:ext>
            </a:extLst>
          </p:cNvPr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FFD92B32-F073-E465-5B00-9AAF08F3F126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97347C7-7866-3CF6-2252-37AD7C122AF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50105525-B95F-004E-8322-FF20EF36904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08A43448-2B6C-1E6E-6FF1-79D03EA50595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88496172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Comparis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1EEBFDC9-9033-6CF2-BFC5-5C45020161AE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72D78FCD-2FD1-ECE5-AFF1-B07642E0C0B5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4" name="Content Placeholder 3">
            <a:extLst>
              <a:ext uri="{FF2B5EF4-FFF2-40B4-BE49-F238E27FC236}">
                <a16:creationId xmlns:a16="http://schemas.microsoft.com/office/drawing/2014/main" id="{C4E143F5-2044-F6E1-2219-0B4AF18871E1}"/>
              </a:ext>
            </a:extLst>
          </p:cNvPr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5" name="Text Placeholder 4">
            <a:extLst>
              <a:ext uri="{FF2B5EF4-FFF2-40B4-BE49-F238E27FC236}">
                <a16:creationId xmlns:a16="http://schemas.microsoft.com/office/drawing/2014/main" id="{49843A77-05AE-3432-7FA2-4834DEDF0A7F}"/>
              </a:ext>
            </a:extLst>
          </p:cNvPr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6" name="Content Placeholder 5">
            <a:extLst>
              <a:ext uri="{FF2B5EF4-FFF2-40B4-BE49-F238E27FC236}">
                <a16:creationId xmlns:a16="http://schemas.microsoft.com/office/drawing/2014/main" id="{C5323AE9-4411-C4BA-5EAA-E692F66ABE41}"/>
              </a:ext>
            </a:extLst>
          </p:cNvPr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7" name="Date Placeholder 6">
            <a:extLst>
              <a:ext uri="{FF2B5EF4-FFF2-40B4-BE49-F238E27FC236}">
                <a16:creationId xmlns:a16="http://schemas.microsoft.com/office/drawing/2014/main" id="{4361153E-0BB6-BBE0-8D88-2F035B3CC97D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8" name="Footer Placeholder 7">
            <a:extLst>
              <a:ext uri="{FF2B5EF4-FFF2-40B4-BE49-F238E27FC236}">
                <a16:creationId xmlns:a16="http://schemas.microsoft.com/office/drawing/2014/main" id="{C230D3BC-6743-A10A-8690-E865797855C2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9" name="Slide Number Placeholder 8">
            <a:extLst>
              <a:ext uri="{FF2B5EF4-FFF2-40B4-BE49-F238E27FC236}">
                <a16:creationId xmlns:a16="http://schemas.microsoft.com/office/drawing/2014/main" id="{A1CD43BA-08B6-41B7-FD95-9019C30BBE4D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346641871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Title Only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CA4515D5-D031-0D3D-B2F0-1EFB8E82B03C}"/>
              </a:ext>
            </a:extLst>
          </p:cNvPr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Date Placeholder 2">
            <a:extLst>
              <a:ext uri="{FF2B5EF4-FFF2-40B4-BE49-F238E27FC236}">
                <a16:creationId xmlns:a16="http://schemas.microsoft.com/office/drawing/2014/main" id="{71FDF580-A32F-02C5-24C1-608FACCD855E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4" name="Footer Placeholder 3">
            <a:extLst>
              <a:ext uri="{FF2B5EF4-FFF2-40B4-BE49-F238E27FC236}">
                <a16:creationId xmlns:a16="http://schemas.microsoft.com/office/drawing/2014/main" id="{4A66DB2C-C288-3109-EBDF-A7C595771DE4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5" name="Slide Number Placeholder 4">
            <a:extLst>
              <a:ext uri="{FF2B5EF4-FFF2-40B4-BE49-F238E27FC236}">
                <a16:creationId xmlns:a16="http://schemas.microsoft.com/office/drawing/2014/main" id="{50F948AA-1F2F-1EFA-2026-BD896606E256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1143392175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Blank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>
            <a:extLst>
              <a:ext uri="{FF2B5EF4-FFF2-40B4-BE49-F238E27FC236}">
                <a16:creationId xmlns:a16="http://schemas.microsoft.com/office/drawing/2014/main" id="{4AF4D789-A86F-6E50-1FC9-EDE5E5E16266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3" name="Footer Placeholder 2">
            <a:extLst>
              <a:ext uri="{FF2B5EF4-FFF2-40B4-BE49-F238E27FC236}">
                <a16:creationId xmlns:a16="http://schemas.microsoft.com/office/drawing/2014/main" id="{4EC851D2-4F22-C098-7F8C-A9A0F4C718D1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4" name="Slide Number Placeholder 3">
            <a:extLst>
              <a:ext uri="{FF2B5EF4-FFF2-40B4-BE49-F238E27FC236}">
                <a16:creationId xmlns:a16="http://schemas.microsoft.com/office/drawing/2014/main" id="{D37377A0-C121-CA16-F467-77B6814C9B23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711671882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Content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0C03AFBD-C12A-C5F0-A918-38F68BDCF3D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Content Placeholder 2">
            <a:extLst>
              <a:ext uri="{FF2B5EF4-FFF2-40B4-BE49-F238E27FC236}">
                <a16:creationId xmlns:a16="http://schemas.microsoft.com/office/drawing/2014/main" id="{35EFB043-0749-7434-301F-833715BC350D}"/>
              </a:ext>
            </a:extLst>
          </p:cNvPr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AAD12CEB-C439-601C-3D93-40C72E40E790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EE2F8851-0FD6-74FB-25A3-D27741672E23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C13707CA-45C4-1CBB-D66F-7A52C20F8D5F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64328461-C69F-1A4B-0264-3BBDD0CD75E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475200965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Picture with Caption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>
            <a:extLst>
              <a:ext uri="{FF2B5EF4-FFF2-40B4-BE49-F238E27FC236}">
                <a16:creationId xmlns:a16="http://schemas.microsoft.com/office/drawing/2014/main" id="{85D7892A-8957-6975-FF3F-C64EAFA5BF8C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Picture Placeholder 2">
            <a:extLst>
              <a:ext uri="{FF2B5EF4-FFF2-40B4-BE49-F238E27FC236}">
                <a16:creationId xmlns:a16="http://schemas.microsoft.com/office/drawing/2014/main" id="{1516744C-1E0D-191D-3D9B-8E1C86A2CC4A}"/>
              </a:ext>
            </a:extLst>
          </p:cNvPr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en-NL"/>
          </a:p>
        </p:txBody>
      </p:sp>
      <p:sp>
        <p:nvSpPr>
          <p:cNvPr id="4" name="Text Placeholder 3">
            <a:extLst>
              <a:ext uri="{FF2B5EF4-FFF2-40B4-BE49-F238E27FC236}">
                <a16:creationId xmlns:a16="http://schemas.microsoft.com/office/drawing/2014/main" id="{E73A34FB-89BB-193C-3E56-1CAF4C7086A2}"/>
              </a:ext>
            </a:extLst>
          </p:cNvPr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en-GB"/>
              <a:t>Click to edit Master text styles</a:t>
            </a:r>
          </a:p>
        </p:txBody>
      </p:sp>
      <p:sp>
        <p:nvSpPr>
          <p:cNvPr id="5" name="Date Placeholder 4">
            <a:extLst>
              <a:ext uri="{FF2B5EF4-FFF2-40B4-BE49-F238E27FC236}">
                <a16:creationId xmlns:a16="http://schemas.microsoft.com/office/drawing/2014/main" id="{C84FBA56-A27C-4E16-D0B4-E9CF6526654A}"/>
              </a:ext>
            </a:extLst>
          </p:cNvPr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6" name="Footer Placeholder 5">
            <a:extLst>
              <a:ext uri="{FF2B5EF4-FFF2-40B4-BE49-F238E27FC236}">
                <a16:creationId xmlns:a16="http://schemas.microsoft.com/office/drawing/2014/main" id="{EAA87387-951C-03B9-783D-29DE16486225}"/>
              </a:ext>
            </a:extLst>
          </p:cNvPr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en-NL"/>
          </a:p>
        </p:txBody>
      </p:sp>
      <p:sp>
        <p:nvSpPr>
          <p:cNvPr id="7" name="Slide Number Placeholder 6">
            <a:extLst>
              <a:ext uri="{FF2B5EF4-FFF2-40B4-BE49-F238E27FC236}">
                <a16:creationId xmlns:a16="http://schemas.microsoft.com/office/drawing/2014/main" id="{1F737870-CF00-196D-09DB-F84E935F66CB}"/>
              </a:ext>
            </a:extLst>
          </p:cNvPr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21379018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Placeholder 1">
            <a:extLst>
              <a:ext uri="{FF2B5EF4-FFF2-40B4-BE49-F238E27FC236}">
                <a16:creationId xmlns:a16="http://schemas.microsoft.com/office/drawing/2014/main" id="{9DED2E98-0575-3C81-EAB1-E4D0CAA1D771}"/>
              </a:ext>
            </a:extLst>
          </p:cNvPr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en-GB"/>
              <a:t>Click to edit Master title style</a:t>
            </a:r>
            <a:endParaRPr lang="en-NL"/>
          </a:p>
        </p:txBody>
      </p:sp>
      <p:sp>
        <p:nvSpPr>
          <p:cNvPr id="3" name="Text Placeholder 2">
            <a:extLst>
              <a:ext uri="{FF2B5EF4-FFF2-40B4-BE49-F238E27FC236}">
                <a16:creationId xmlns:a16="http://schemas.microsoft.com/office/drawing/2014/main" id="{03FBA5A9-EE24-173D-1504-68B144F08802}"/>
              </a:ext>
            </a:extLst>
          </p:cNvPr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en-GB"/>
              <a:t>Click to edit Master text styles</a:t>
            </a:r>
          </a:p>
          <a:p>
            <a:pPr lvl="1"/>
            <a:r>
              <a:rPr lang="en-GB"/>
              <a:t>Second level</a:t>
            </a:r>
          </a:p>
          <a:p>
            <a:pPr lvl="2"/>
            <a:r>
              <a:rPr lang="en-GB"/>
              <a:t>Third level</a:t>
            </a:r>
          </a:p>
          <a:p>
            <a:pPr lvl="3"/>
            <a:r>
              <a:rPr lang="en-GB"/>
              <a:t>Fourth level</a:t>
            </a:r>
          </a:p>
          <a:p>
            <a:pPr lvl="4"/>
            <a:r>
              <a:rPr lang="en-GB"/>
              <a:t>Fifth level</a:t>
            </a:r>
            <a:endParaRPr lang="en-NL"/>
          </a:p>
        </p:txBody>
      </p:sp>
      <p:sp>
        <p:nvSpPr>
          <p:cNvPr id="4" name="Date Placeholder 3">
            <a:extLst>
              <a:ext uri="{FF2B5EF4-FFF2-40B4-BE49-F238E27FC236}">
                <a16:creationId xmlns:a16="http://schemas.microsoft.com/office/drawing/2014/main" id="{63E42A98-EC45-9409-8E1A-F90A0455792C}"/>
              </a:ext>
            </a:extLst>
          </p:cNvPr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036312D5-822B-8740-B54C-77E2E092FA1F}" type="datetimeFigureOut">
              <a:rPr lang="en-NL" smtClean="0"/>
              <a:t>24/01/2024</a:t>
            </a:fld>
            <a:endParaRPr lang="en-NL"/>
          </a:p>
        </p:txBody>
      </p:sp>
      <p:sp>
        <p:nvSpPr>
          <p:cNvPr id="5" name="Footer Placeholder 4">
            <a:extLst>
              <a:ext uri="{FF2B5EF4-FFF2-40B4-BE49-F238E27FC236}">
                <a16:creationId xmlns:a16="http://schemas.microsoft.com/office/drawing/2014/main" id="{5DE6B70A-D917-5B98-A131-B85E9AA797B0}"/>
              </a:ext>
            </a:extLst>
          </p:cNvPr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en-NL"/>
          </a:p>
        </p:txBody>
      </p:sp>
      <p:sp>
        <p:nvSpPr>
          <p:cNvPr id="6" name="Slide Number Placeholder 5">
            <a:extLst>
              <a:ext uri="{FF2B5EF4-FFF2-40B4-BE49-F238E27FC236}">
                <a16:creationId xmlns:a16="http://schemas.microsoft.com/office/drawing/2014/main" id="{5E3B3144-4557-8CAE-46BB-562F10D3CE93}"/>
              </a:ext>
            </a:extLst>
          </p:cNvPr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87DF3AA8-920A-E443-B887-B02FCB11D8F7}" type="slidenum">
              <a:rPr lang="en-NL" smtClean="0"/>
              <a:t>‹#›</a:t>
            </a:fld>
            <a:endParaRPr lang="en-NL"/>
          </a:p>
        </p:txBody>
      </p:sp>
    </p:spTree>
    <p:extLst>
      <p:ext uri="{BB962C8B-B14F-4D97-AF65-F5344CB8AC3E}">
        <p14:creationId xmlns:p14="http://schemas.microsoft.com/office/powerpoint/2010/main" val="60424213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0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0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0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en-NL"/>
      </a:defPPr>
      <a:lvl1pPr marL="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0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1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8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1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jpg"/><Relationship Id="rId2" Type="http://schemas.openxmlformats.org/officeDocument/2006/relationships/image" Target="../media/image1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.png"/><Relationship Id="rId5" Type="http://schemas.openxmlformats.org/officeDocument/2006/relationships/image" Target="../media/image17.jpg"/><Relationship Id="rId4" Type="http://schemas.openxmlformats.org/officeDocument/2006/relationships/image" Target="../media/image16.jpg"/></Relationships>
</file>

<file path=ppt/slides/_rels/slide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9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9.jpg"/><Relationship Id="rId2" Type="http://schemas.openxmlformats.org/officeDocument/2006/relationships/image" Target="../media/image18.jp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4.xml.rels><?xml version="1.0" encoding="UTF-8" standalone="yes"?>
<Relationships xmlns="http://schemas.openxmlformats.org/package/2006/relationships"><Relationship Id="rId8" Type="http://schemas.openxmlformats.org/officeDocument/2006/relationships/image" Target="../media/image25.png"/><Relationship Id="rId3" Type="http://schemas.openxmlformats.org/officeDocument/2006/relationships/image" Target="../media/image20.jpeg"/><Relationship Id="rId7" Type="http://schemas.openxmlformats.org/officeDocument/2006/relationships/image" Target="../media/image24.png"/><Relationship Id="rId12" Type="http://schemas.openxmlformats.org/officeDocument/2006/relationships/image" Target="../media/image2.png"/><Relationship Id="rId2" Type="http://schemas.openxmlformats.org/officeDocument/2006/relationships/notesSlide" Target="../notesSlides/notesSlide10.xml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23.png"/><Relationship Id="rId11" Type="http://schemas.openxmlformats.org/officeDocument/2006/relationships/image" Target="../media/image3.png"/><Relationship Id="rId5" Type="http://schemas.openxmlformats.org/officeDocument/2006/relationships/image" Target="../media/image22.png"/><Relationship Id="rId10" Type="http://schemas.openxmlformats.org/officeDocument/2006/relationships/image" Target="../media/image27.png"/><Relationship Id="rId4" Type="http://schemas.openxmlformats.org/officeDocument/2006/relationships/image" Target="../media/image21.jpg"/><Relationship Id="rId9" Type="http://schemas.openxmlformats.org/officeDocument/2006/relationships/image" Target="../media/image26.png"/></Relationships>
</file>

<file path=ppt/slides/_rels/slide15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1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1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28.png"/><Relationship Id="rId4" Type="http://schemas.openxmlformats.org/officeDocument/2006/relationships/image" Target="../media/image2.png"/></Relationships>
</file>

<file path=ppt/slides/_rels/slide17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13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.jpeg"/><Relationship Id="rId2" Type="http://schemas.openxmlformats.org/officeDocument/2006/relationships/notesSlide" Target="../notesSlides/notesSlide2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3.png"/><Relationship Id="rId4" Type="http://schemas.openxmlformats.org/officeDocument/2006/relationships/image" Target="../media/image2.png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3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4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4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5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5.xml"/><Relationship Id="rId1" Type="http://schemas.openxmlformats.org/officeDocument/2006/relationships/slideLayout" Target="../slideLayouts/slideLayout2.xml"/><Relationship Id="rId5" Type="http://schemas.openxmlformats.org/officeDocument/2006/relationships/image" Target="../media/image1.jpeg"/><Relationship Id="rId4" Type="http://schemas.openxmlformats.org/officeDocument/2006/relationships/image" Target="../media/image3.png"/></Relationships>
</file>

<file path=ppt/slides/_rels/slide6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png"/><Relationship Id="rId2" Type="http://schemas.openxmlformats.org/officeDocument/2006/relationships/notesSlide" Target="../notesSlides/notesSlide6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3.png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jpg"/><Relationship Id="rId7" Type="http://schemas.openxmlformats.org/officeDocument/2006/relationships/image" Target="../media/image2.png"/><Relationship Id="rId2" Type="http://schemas.openxmlformats.org/officeDocument/2006/relationships/image" Target="../media/image4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8.jpg"/><Relationship Id="rId5" Type="http://schemas.openxmlformats.org/officeDocument/2006/relationships/image" Target="../media/image7.jpg"/><Relationship Id="rId4" Type="http://schemas.openxmlformats.org/officeDocument/2006/relationships/image" Target="../media/image6.jpg"/></Relationships>
</file>

<file path=ppt/slides/_rels/slide8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notesSlide" Target="../notesSlides/notesSlide7.xml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.png"/></Relationships>
</file>

<file path=ppt/slides/_rels/slide9.xml.rels><?xml version="1.0" encoding="UTF-8" standalone="yes"?>
<Relationships xmlns="http://schemas.openxmlformats.org/package/2006/relationships"><Relationship Id="rId3" Type="http://schemas.openxmlformats.org/officeDocument/2006/relationships/image" Target="../media/image10.jpg"/><Relationship Id="rId7" Type="http://schemas.openxmlformats.org/officeDocument/2006/relationships/image" Target="../media/image2.png"/><Relationship Id="rId2" Type="http://schemas.openxmlformats.org/officeDocument/2006/relationships/image" Target="../media/image9.jpg"/><Relationship Id="rId1" Type="http://schemas.openxmlformats.org/officeDocument/2006/relationships/slideLayout" Target="../slideLayouts/slideLayout2.xml"/><Relationship Id="rId6" Type="http://schemas.openxmlformats.org/officeDocument/2006/relationships/image" Target="../media/image13.jpg"/><Relationship Id="rId5" Type="http://schemas.openxmlformats.org/officeDocument/2006/relationships/image" Target="../media/image12.jpg"/><Relationship Id="rId4" Type="http://schemas.openxmlformats.org/officeDocument/2006/relationships/image" Target="../media/image11.jpg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7A399A58-928C-E151-AD19-8AA6D768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6" y="118533"/>
            <a:ext cx="8133825" cy="6620933"/>
          </a:xfrm>
          <a:prstGeom prst="rect">
            <a:avLst/>
          </a:prstGeom>
        </p:spPr>
      </p:pic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0270"/>
            <a:ext cx="5905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pic>
        <p:nvPicPr>
          <p:cNvPr id="13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547171AC-1129-F1BE-7F45-5E82F23B5B52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909" y="4452729"/>
            <a:ext cx="1943141" cy="2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28863946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629301" y="169172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acclimatization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Research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E6BC-A942-9C51-220C-B0E32841B112}"/>
              </a:ext>
            </a:extLst>
          </p:cNvPr>
          <p:cNvSpPr txBox="1"/>
          <p:nvPr/>
        </p:nvSpPr>
        <p:spPr>
          <a:xfrm>
            <a:off x="5630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Experimentation phase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Decision making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FD2E5-CBAE-FC54-2CD6-2F2998B5B06B}"/>
              </a:ext>
            </a:extLst>
          </p:cNvPr>
          <p:cNvCxnSpPr/>
          <p:nvPr/>
        </p:nvCxnSpPr>
        <p:spPr>
          <a:xfrm flipV="1">
            <a:off x="5588221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241674-2EC4-33C0-F330-610BB8F1EC52}"/>
              </a:ext>
            </a:extLst>
          </p:cNvPr>
          <p:cNvSpPr txBox="1"/>
          <p:nvPr/>
        </p:nvSpPr>
        <p:spPr>
          <a:xfrm>
            <a:off x="466173" y="3087842"/>
            <a:ext cx="2326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company culture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Getting to know my colleagues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machines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way of working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FA07-22B2-F440-3E53-BB37DACA8977}"/>
              </a:ext>
            </a:extLst>
          </p:cNvPr>
          <p:cNvSpPr txBox="1"/>
          <p:nvPr/>
        </p:nvSpPr>
        <p:spPr>
          <a:xfrm>
            <a:off x="3647790" y="3087842"/>
            <a:ext cx="1576221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Extinction Rebellion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activism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45223-AD66-AB8E-53BE-BC3ADDF4843E}"/>
              </a:ext>
            </a:extLst>
          </p:cNvPr>
          <p:cNvSpPr txBox="1"/>
          <p:nvPr/>
        </p:nvSpPr>
        <p:spPr>
          <a:xfrm>
            <a:off x="6052982" y="3087842"/>
            <a:ext cx="249934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latin typeface="Crimson Text" panose="02000503000000000000" pitchFamily="2" charset="77"/>
              </a:rPr>
              <a:t>Experimented with the biomaterials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Sizing,water resistance and compostable and strongness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D6CEB-A171-DC4F-962C-D7304A08FAC2}"/>
              </a:ext>
            </a:extLst>
          </p:cNvPr>
          <p:cNvSpPr txBox="1"/>
          <p:nvPr/>
        </p:nvSpPr>
        <p:spPr>
          <a:xfrm>
            <a:off x="9338683" y="3089069"/>
            <a:ext cx="249934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Coloration of the 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 up to bigger scale</a:t>
            </a:r>
          </a:p>
        </p:txBody>
      </p:sp>
      <p:pic>
        <p:nvPicPr>
          <p:cNvPr id="8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EFB3D5A2-78D6-5574-827C-1CEE2305054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10" name="Picture 2" descr="Waag - Libelle Service">
            <a:extLst>
              <a:ext uri="{FF2B5EF4-FFF2-40B4-BE49-F238E27FC236}">
                <a16:creationId xmlns:a16="http://schemas.microsoft.com/office/drawing/2014/main" id="{344ACF73-2AD5-1BBD-B1B3-0E43482B51A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E1292A9A-8450-5839-84DC-0F615DB9D7E1}"/>
              </a:ext>
            </a:extLst>
          </p:cNvPr>
          <p:cNvSpPr txBox="1"/>
          <p:nvPr/>
        </p:nvSpPr>
        <p:spPr>
          <a:xfrm>
            <a:off x="1981993" y="1207081"/>
            <a:ext cx="77916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January, I would like to have researched around 30 biomaterials and fabricated materials (or a combination of them) and have those materials digitalized in an archive. In the months November, December and January I will work 2 days a week on developing and researching these materials. </a:t>
            </a:r>
            <a:endParaRPr lang="en-NL" sz="14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60B359B4-85E6-A807-C845-AEC72F004016}"/>
              </a:ext>
            </a:extLst>
          </p:cNvPr>
          <p:cNvSpPr txBox="1"/>
          <p:nvPr/>
        </p:nvSpPr>
        <p:spPr>
          <a:xfrm>
            <a:off x="1967215" y="917575"/>
            <a:ext cx="87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Goal 4</a:t>
            </a:r>
            <a:endParaRPr lang="en-NL" b="1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179001939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CFF4C-B94D-D03C-1F25-5CC914F11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C5AC-A595-18A1-EEED-C1412DE660F9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AMFI 2023-2024</a:t>
            </a:r>
            <a:endParaRPr lang="en-NL" sz="1600" dirty="0">
              <a:latin typeface="Crimson Text" panose="02000503000000000000" pitchFamily="2" charset="77"/>
              <a:cs typeface="Al Nile" pitchFamily="2" charset="-78"/>
            </a:endParaRPr>
          </a:p>
        </p:txBody>
      </p:sp>
      <p:pic>
        <p:nvPicPr>
          <p:cNvPr id="6" name="Picture 5" descr="A group of round objects with text&#10;&#10;Description automatically generated">
            <a:extLst>
              <a:ext uri="{FF2B5EF4-FFF2-40B4-BE49-F238E27FC236}">
                <a16:creationId xmlns:a16="http://schemas.microsoft.com/office/drawing/2014/main" id="{512078C9-E5F2-4630-7B5E-4805C62E04D5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5871946" y="0"/>
            <a:ext cx="1152965" cy="685800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0" name="Picture 9" descr="A close-up of a dirt surface&#10;&#10;Description automatically generated">
            <a:extLst>
              <a:ext uri="{FF2B5EF4-FFF2-40B4-BE49-F238E27FC236}">
                <a16:creationId xmlns:a16="http://schemas.microsoft.com/office/drawing/2014/main" id="{76A1D3C2-4473-86B4-227B-1FAD01CA902D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7271820" y="0"/>
            <a:ext cx="2611934" cy="685800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3" name="Picture 12" descr="A group of round objects&#10;&#10;Description automatically generated">
            <a:extLst>
              <a:ext uri="{FF2B5EF4-FFF2-40B4-BE49-F238E27FC236}">
                <a16:creationId xmlns:a16="http://schemas.microsoft.com/office/drawing/2014/main" id="{46E057C5-EF6E-C30C-5E2F-BEF6C2828CAB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418390" y="0"/>
            <a:ext cx="2206647" cy="685800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5" name="Picture 14" descr="A close-up of different types of brown and yellow material&#10;&#10;Description automatically generated">
            <a:extLst>
              <a:ext uri="{FF2B5EF4-FFF2-40B4-BE49-F238E27FC236}">
                <a16:creationId xmlns:a16="http://schemas.microsoft.com/office/drawing/2014/main" id="{FC6A6DF1-E74C-779D-4659-0143FA050017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26756" y="0"/>
            <a:ext cx="3097161" cy="685800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8" name="Picture 2" descr="Waag - Libelle Service">
            <a:extLst>
              <a:ext uri="{FF2B5EF4-FFF2-40B4-BE49-F238E27FC236}">
                <a16:creationId xmlns:a16="http://schemas.microsoft.com/office/drawing/2014/main" id="{F7068092-29DA-C072-EA7D-A2BCE513DE1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2714456528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629301" y="169172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acclimatization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Research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E6BC-A942-9C51-220C-B0E32841B112}"/>
              </a:ext>
            </a:extLst>
          </p:cNvPr>
          <p:cNvSpPr txBox="1"/>
          <p:nvPr/>
        </p:nvSpPr>
        <p:spPr>
          <a:xfrm>
            <a:off x="5630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Experimentation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Decision making phase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FD2E5-CBAE-FC54-2CD6-2F2998B5B06B}"/>
              </a:ext>
            </a:extLst>
          </p:cNvPr>
          <p:cNvCxnSpPr/>
          <p:nvPr/>
        </p:nvCxnSpPr>
        <p:spPr>
          <a:xfrm flipV="1">
            <a:off x="5588221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241674-2EC4-33C0-F330-610BB8F1EC52}"/>
              </a:ext>
            </a:extLst>
          </p:cNvPr>
          <p:cNvSpPr txBox="1"/>
          <p:nvPr/>
        </p:nvSpPr>
        <p:spPr>
          <a:xfrm>
            <a:off x="466173" y="3087842"/>
            <a:ext cx="2326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company culture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Getting to know my colleagues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machines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way of working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FA07-22B2-F440-3E53-BB37DACA8977}"/>
              </a:ext>
            </a:extLst>
          </p:cNvPr>
          <p:cNvSpPr txBox="1"/>
          <p:nvPr/>
        </p:nvSpPr>
        <p:spPr>
          <a:xfrm>
            <a:off x="3647790" y="3087842"/>
            <a:ext cx="1576221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Extinction Rebellion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activism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45223-AD66-AB8E-53BE-BC3ADDF4843E}"/>
              </a:ext>
            </a:extLst>
          </p:cNvPr>
          <p:cNvSpPr txBox="1"/>
          <p:nvPr/>
        </p:nvSpPr>
        <p:spPr>
          <a:xfrm>
            <a:off x="6052982" y="3087842"/>
            <a:ext cx="249934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Experimented with the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Sizing,water resistance and compostable and strongness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D6CEB-A171-DC4F-962C-D7304A08FAC2}"/>
              </a:ext>
            </a:extLst>
          </p:cNvPr>
          <p:cNvSpPr txBox="1"/>
          <p:nvPr/>
        </p:nvSpPr>
        <p:spPr>
          <a:xfrm>
            <a:off x="9338683" y="3089069"/>
            <a:ext cx="249934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latin typeface="Crimson Text" panose="02000503000000000000" pitchFamily="2" charset="77"/>
              </a:rPr>
              <a:t>Coloration of the materials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Sizing up to bigger scale</a:t>
            </a:r>
          </a:p>
        </p:txBody>
      </p:sp>
      <p:pic>
        <p:nvPicPr>
          <p:cNvPr id="8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3035AD0-B589-89EF-E116-87240F07A1D6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10" name="Picture 2" descr="Waag - Libelle Service">
            <a:extLst>
              <a:ext uri="{FF2B5EF4-FFF2-40B4-BE49-F238E27FC236}">
                <a16:creationId xmlns:a16="http://schemas.microsoft.com/office/drawing/2014/main" id="{5569270A-CEB7-A0A8-0276-DB7F9BBB637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4" name="TextBox 3">
            <a:extLst>
              <a:ext uri="{FF2B5EF4-FFF2-40B4-BE49-F238E27FC236}">
                <a16:creationId xmlns:a16="http://schemas.microsoft.com/office/drawing/2014/main" id="{4C464BF8-7BCB-57AC-49BE-8B6E8A338F93}"/>
              </a:ext>
            </a:extLst>
          </p:cNvPr>
          <p:cNvSpPr txBox="1"/>
          <p:nvPr/>
        </p:nvSpPr>
        <p:spPr>
          <a:xfrm>
            <a:off x="1981993" y="1207081"/>
            <a:ext cx="77916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January, I would like to have researched around 30 biomaterials and fabricated materials (or a combination of them) and have those materials digitalized in an archive. In the months November, December and January I will work 2 days a week on developing and researching these materials. </a:t>
            </a:r>
            <a:endParaRPr lang="en-NL" sz="14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  <p:sp>
        <p:nvSpPr>
          <p:cNvPr id="9" name="TextBox 8">
            <a:extLst>
              <a:ext uri="{FF2B5EF4-FFF2-40B4-BE49-F238E27FC236}">
                <a16:creationId xmlns:a16="http://schemas.microsoft.com/office/drawing/2014/main" id="{0263E4D1-3976-F4E1-1BE5-27F24495CE1F}"/>
              </a:ext>
            </a:extLst>
          </p:cNvPr>
          <p:cNvSpPr txBox="1"/>
          <p:nvPr/>
        </p:nvSpPr>
        <p:spPr>
          <a:xfrm>
            <a:off x="1967215" y="917575"/>
            <a:ext cx="87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Goal 4</a:t>
            </a:r>
            <a:endParaRPr lang="en-NL" b="1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538698117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CFF4C-B94D-D03C-1F25-5CC914F11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pic>
        <p:nvPicPr>
          <p:cNvPr id="3" name="Picture 2" descr="A collage of images of a couple of objects&#10;&#10;Description automatically generated">
            <a:extLst>
              <a:ext uri="{FF2B5EF4-FFF2-40B4-BE49-F238E27FC236}">
                <a16:creationId xmlns:a16="http://schemas.microsoft.com/office/drawing/2014/main" id="{C3751511-5633-DA1A-32A3-6EA1421CC138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259235" y="139165"/>
            <a:ext cx="5646265" cy="1753809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8" name="Picture 7" descr="A collection of different colors of paint&#10;&#10;Description automatically generated with medium confidence">
            <a:extLst>
              <a:ext uri="{FF2B5EF4-FFF2-40B4-BE49-F238E27FC236}">
                <a16:creationId xmlns:a16="http://schemas.microsoft.com/office/drawing/2014/main" id="{2C7EE4CF-3A47-713C-5293-D69AD7430794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6" y="2138099"/>
            <a:ext cx="11837403" cy="4283672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7C5AC-A595-18A1-EEED-C1412DE660F9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AE57EAE2-3B14-F59B-9AAC-0F08820BDE91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86559727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854746" y="210365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Intertwined activities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Protesting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Generating Design ideas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 err="1">
                <a:latin typeface="FUCXED CAPS" pitchFamily="2" charset="77"/>
                <a:cs typeface="Al Nile" pitchFamily="2" charset="-78"/>
              </a:rPr>
              <a:t>Github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19" name="Picture 18" descr="A group of police officers and a child&#10;&#10;Description automatically generated">
            <a:extLst>
              <a:ext uri="{FF2B5EF4-FFF2-40B4-BE49-F238E27FC236}">
                <a16:creationId xmlns:a16="http://schemas.microsoft.com/office/drawing/2014/main" id="{BF933F14-D910-EB7B-D649-87335B58B8F0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257721" y="4707899"/>
            <a:ext cx="2627682" cy="1478071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21" name="Picture 20" descr="A group of people holding signs&#10;&#10;Description automatically generated">
            <a:extLst>
              <a:ext uri="{FF2B5EF4-FFF2-40B4-BE49-F238E27FC236}">
                <a16:creationId xmlns:a16="http://schemas.microsoft.com/office/drawing/2014/main" id="{E392C245-9921-6ADE-49C9-230015D2E111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257720" y="3087682"/>
            <a:ext cx="2638185" cy="1478071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22" name="Picture 21" descr="A person wearing a green robe&#10;&#10;Description automatically generated">
            <a:extLst>
              <a:ext uri="{FF2B5EF4-FFF2-40B4-BE49-F238E27FC236}">
                <a16:creationId xmlns:a16="http://schemas.microsoft.com/office/drawing/2014/main" id="{BFC3D4BE-7B98-5551-E4C3-1108B151351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6411722" y="2931975"/>
            <a:ext cx="1228429" cy="2192602"/>
          </a:xfrm>
          <a:prstGeom prst="rect">
            <a:avLst/>
          </a:prstGeom>
        </p:spPr>
      </p:pic>
      <p:pic>
        <p:nvPicPr>
          <p:cNvPr id="23" name="Picture 22" descr="A person in a green robe&#10;&#10;Description automatically generated">
            <a:extLst>
              <a:ext uri="{FF2B5EF4-FFF2-40B4-BE49-F238E27FC236}">
                <a16:creationId xmlns:a16="http://schemas.microsoft.com/office/drawing/2014/main" id="{EC39F8F2-E1A2-158B-EF18-D6A433801AFE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5226786" y="2926058"/>
            <a:ext cx="1228429" cy="2192602"/>
          </a:xfrm>
          <a:prstGeom prst="rect">
            <a:avLst/>
          </a:prstGeom>
        </p:spPr>
      </p:pic>
      <p:pic>
        <p:nvPicPr>
          <p:cNvPr id="24" name="Picture 23" descr="A person wearing a green outfit&#10;&#10;Description automatically generated">
            <a:extLst>
              <a:ext uri="{FF2B5EF4-FFF2-40B4-BE49-F238E27FC236}">
                <a16:creationId xmlns:a16="http://schemas.microsoft.com/office/drawing/2014/main" id="{841E5D8E-836C-2A0B-66CA-7CCF22463471}"/>
              </a:ext>
            </a:extLst>
          </p:cNvPr>
          <p:cNvPicPr>
            <a:picLocks noChangeAspect="1"/>
          </p:cNvPicPr>
          <p:nvPr/>
        </p:nvPicPr>
        <p:blipFill>
          <a:blip r:embed="rId7"/>
          <a:stretch>
            <a:fillRect/>
          </a:stretch>
        </p:blipFill>
        <p:spPr>
          <a:xfrm>
            <a:off x="4030760" y="2920618"/>
            <a:ext cx="1228429" cy="2192602"/>
          </a:xfrm>
          <a:prstGeom prst="rect">
            <a:avLst/>
          </a:prstGeom>
        </p:spPr>
      </p:pic>
      <p:pic>
        <p:nvPicPr>
          <p:cNvPr id="25" name="Picture 24" descr="A person wearing a yellow suit&#10;&#10;Description automatically generated">
            <a:extLst>
              <a:ext uri="{FF2B5EF4-FFF2-40B4-BE49-F238E27FC236}">
                <a16:creationId xmlns:a16="http://schemas.microsoft.com/office/drawing/2014/main" id="{24DA1477-59ED-AA6A-D556-F2A6A1B94292}"/>
              </a:ext>
            </a:extLst>
          </p:cNvPr>
          <p:cNvPicPr>
            <a:picLocks noChangeAspect="1"/>
          </p:cNvPicPr>
          <p:nvPr/>
        </p:nvPicPr>
        <p:blipFill>
          <a:blip r:embed="rId8"/>
          <a:stretch>
            <a:fillRect/>
          </a:stretch>
        </p:blipFill>
        <p:spPr>
          <a:xfrm>
            <a:off x="6785809" y="4583785"/>
            <a:ext cx="1631368" cy="2305848"/>
          </a:xfrm>
          <a:prstGeom prst="rect">
            <a:avLst/>
          </a:prstGeom>
        </p:spPr>
      </p:pic>
      <p:pic>
        <p:nvPicPr>
          <p:cNvPr id="26" name="Picture 25" descr="A person in a yellow suit&#10;&#10;Description automatically generated">
            <a:extLst>
              <a:ext uri="{FF2B5EF4-FFF2-40B4-BE49-F238E27FC236}">
                <a16:creationId xmlns:a16="http://schemas.microsoft.com/office/drawing/2014/main" id="{803D4CD9-BF93-89C8-B8D2-7A48385148BE}"/>
              </a:ext>
            </a:extLst>
          </p:cNvPr>
          <p:cNvPicPr>
            <a:picLocks noChangeAspect="1"/>
          </p:cNvPicPr>
          <p:nvPr/>
        </p:nvPicPr>
        <p:blipFill>
          <a:blip r:embed="rId9"/>
          <a:stretch>
            <a:fillRect/>
          </a:stretch>
        </p:blipFill>
        <p:spPr>
          <a:xfrm>
            <a:off x="5612073" y="4539132"/>
            <a:ext cx="1631368" cy="2305848"/>
          </a:xfrm>
          <a:prstGeom prst="rect">
            <a:avLst/>
          </a:prstGeom>
        </p:spPr>
      </p:pic>
      <p:pic>
        <p:nvPicPr>
          <p:cNvPr id="27" name="Picture 26" descr="A person in a yellow suit&#10;&#10;Description automatically generated">
            <a:extLst>
              <a:ext uri="{FF2B5EF4-FFF2-40B4-BE49-F238E27FC236}">
                <a16:creationId xmlns:a16="http://schemas.microsoft.com/office/drawing/2014/main" id="{32D79FA0-EF11-DFCF-2376-3A9C86D00968}"/>
              </a:ext>
            </a:extLst>
          </p:cNvPr>
          <p:cNvPicPr>
            <a:picLocks noChangeAspect="1"/>
          </p:cNvPicPr>
          <p:nvPr/>
        </p:nvPicPr>
        <p:blipFill>
          <a:blip r:embed="rId10"/>
          <a:stretch>
            <a:fillRect/>
          </a:stretch>
        </p:blipFill>
        <p:spPr>
          <a:xfrm>
            <a:off x="4338843" y="4570184"/>
            <a:ext cx="1631368" cy="2305848"/>
          </a:xfrm>
          <a:prstGeom prst="rect">
            <a:avLst/>
          </a:prstGeom>
        </p:spPr>
      </p:pic>
      <p:pic>
        <p:nvPicPr>
          <p:cNvPr id="28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A7BC9F87-5790-DB07-0FF5-76B7071EF6D9}"/>
              </a:ext>
            </a:extLst>
          </p:cNvPr>
          <p:cNvPicPr>
            <a:picLocks noChangeAspect="1"/>
          </p:cNvPicPr>
          <p:nvPr/>
        </p:nvPicPr>
        <p:blipFill rotWithShape="1">
          <a:blip r:embed="rId11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29" name="Picture 2" descr="Waag - Libelle Service">
            <a:extLst>
              <a:ext uri="{FF2B5EF4-FFF2-40B4-BE49-F238E27FC236}">
                <a16:creationId xmlns:a16="http://schemas.microsoft.com/office/drawing/2014/main" id="{6B276764-D523-1AC8-352B-2F0EEC2E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1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F24C9-AF92-EA0A-A3ED-99F1F58E848E}"/>
              </a:ext>
            </a:extLst>
          </p:cNvPr>
          <p:cNvSpPr txBox="1"/>
          <p:nvPr/>
        </p:nvSpPr>
        <p:spPr>
          <a:xfrm>
            <a:off x="9415882" y="3212941"/>
            <a:ext cx="2391786" cy="252376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Goal 5</a:t>
            </a:r>
          </a:p>
          <a:p>
            <a:pPr lvl="0"/>
            <a:endParaRPr lang="en-US" sz="1400" b="1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  <a:p>
            <a:pPr lvl="0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January, I would like to have a full digital document (via a website) that shows my work. In order to create this, I will work half a day each week during my whole internship period to upload and visualize my process. </a:t>
            </a:r>
            <a:endParaRPr lang="en-NL" sz="14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310782019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854746" y="210365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What about goal 3?</a:t>
            </a: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>
            <a:cxnSpLocks/>
          </p:cNvCxnSpPr>
          <p:nvPr/>
        </p:nvCxnSpPr>
        <p:spPr>
          <a:xfrm flipV="1">
            <a:off x="2246858" y="1975104"/>
            <a:ext cx="0" cy="524865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>
            <a:cxnSpLocks/>
          </p:cNvCxnSpPr>
          <p:nvPr/>
        </p:nvCxnSpPr>
        <p:spPr>
          <a:xfrm flipV="1">
            <a:off x="9707441" y="1903710"/>
            <a:ext cx="0" cy="503658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pic>
        <p:nvPicPr>
          <p:cNvPr id="28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A7BC9F87-5790-DB07-0FF5-76B7071EF6D9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29" name="Picture 2" descr="Waag - Libelle Service">
            <a:extLst>
              <a:ext uri="{FF2B5EF4-FFF2-40B4-BE49-F238E27FC236}">
                <a16:creationId xmlns:a16="http://schemas.microsoft.com/office/drawing/2014/main" id="{6B276764-D523-1AC8-352B-2F0EEC2E614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6" name="TextBox 5">
            <a:extLst>
              <a:ext uri="{FF2B5EF4-FFF2-40B4-BE49-F238E27FC236}">
                <a16:creationId xmlns:a16="http://schemas.microsoft.com/office/drawing/2014/main" id="{7F3F24C9-AF92-EA0A-A3ED-99F1F58E848E}"/>
              </a:ext>
            </a:extLst>
          </p:cNvPr>
          <p:cNvSpPr txBox="1"/>
          <p:nvPr/>
        </p:nvSpPr>
        <p:spPr>
          <a:xfrm>
            <a:off x="10013776" y="2132618"/>
            <a:ext cx="1639539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Goal 5</a:t>
            </a:r>
          </a:p>
          <a:p>
            <a:pPr lvl="0"/>
            <a:endParaRPr lang="en-US" sz="1400" b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  <a:p>
            <a:pPr lvl="0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January, I would like to have a full digital document (via a website) that shows my work. In order to create this, I will work half a day each week during my whole internship period to upload and visualize my process. 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4BC96600-8133-1D76-4219-1228629CE065}"/>
              </a:ext>
            </a:extLst>
          </p:cNvPr>
          <p:cNvSpPr txBox="1"/>
          <p:nvPr/>
        </p:nvSpPr>
        <p:spPr>
          <a:xfrm>
            <a:off x="194421" y="2132618"/>
            <a:ext cx="1727053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Goal 1</a:t>
            </a:r>
          </a:p>
          <a:p>
            <a:pPr lvl="0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  <a:p>
            <a:pPr lvl="0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the month August, I would like to understand the way of working at De </a:t>
            </a:r>
            <a:r>
              <a:rPr lang="en-US" sz="1400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Waag</a:t>
            </a:r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. I want to understand the machines, the organizational culture and know my coworkers’ names and projects they are working on. 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  <p:sp>
        <p:nvSpPr>
          <p:cNvPr id="15" name="TextBox 14">
            <a:extLst>
              <a:ext uri="{FF2B5EF4-FFF2-40B4-BE49-F238E27FC236}">
                <a16:creationId xmlns:a16="http://schemas.microsoft.com/office/drawing/2014/main" id="{74340DBD-F61E-93B0-AE19-78679C4B1124}"/>
              </a:ext>
            </a:extLst>
          </p:cNvPr>
          <p:cNvSpPr txBox="1"/>
          <p:nvPr/>
        </p:nvSpPr>
        <p:spPr>
          <a:xfrm>
            <a:off x="2428131" y="2132618"/>
            <a:ext cx="1914525" cy="317009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Goal 2</a:t>
            </a:r>
          </a:p>
          <a:p>
            <a:pPr lvl="0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  <a:p>
            <a:pPr lvl="0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the month September, I would like to have a clear understanding of my concept and which materials I could design for the creation of this concept. In order to achieve this, I will do research one day a week on my concept starting from August. 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1D9FA2D-EDF1-B4AA-F296-D02C2BA65BB9}"/>
              </a:ext>
            </a:extLst>
          </p:cNvPr>
          <p:cNvSpPr txBox="1"/>
          <p:nvPr/>
        </p:nvSpPr>
        <p:spPr>
          <a:xfrm>
            <a:off x="4725902" y="2132618"/>
            <a:ext cx="1914526" cy="360098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Goal 3</a:t>
            </a:r>
          </a:p>
          <a:p>
            <a:pPr lvl="0"/>
            <a:endParaRPr lang="en-US" sz="1400" dirty="0"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  <a:p>
            <a:pPr lvl="0"/>
            <a:r>
              <a:rPr lang="en-US" sz="1400" dirty="0"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October, I would like to be able to make chips to add to garments to create colors based on the heart rate of the wearer. In order to achieve this, I will work one day a week from September onwards on the chip machines and develop several chips to get an understanding of how they work. </a:t>
            </a:r>
            <a:endParaRPr lang="en-NL" sz="1400" dirty="0"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  <p:sp>
        <p:nvSpPr>
          <p:cNvPr id="20" name="TextBox 19">
            <a:extLst>
              <a:ext uri="{FF2B5EF4-FFF2-40B4-BE49-F238E27FC236}">
                <a16:creationId xmlns:a16="http://schemas.microsoft.com/office/drawing/2014/main" id="{0245FAFA-5FE4-202F-F177-FBF6B9217A45}"/>
              </a:ext>
            </a:extLst>
          </p:cNvPr>
          <p:cNvSpPr txBox="1"/>
          <p:nvPr/>
        </p:nvSpPr>
        <p:spPr>
          <a:xfrm>
            <a:off x="7307034" y="2132618"/>
            <a:ext cx="1830952" cy="3816429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Goal 4</a:t>
            </a:r>
          </a:p>
          <a:p>
            <a:pPr lvl="0"/>
            <a:endParaRPr lang="en-US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  <a:p>
            <a:pPr lvl="0"/>
            <a:r>
              <a:rPr lang="en-US" sz="1400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January, I would like to have researched around 30 biomaterials and fabricated materials (or a combination of them) and have those materials digitalized in an archive. In the months November, December and January I will work 2 days a week on developing and researching these materials. </a:t>
            </a:r>
            <a:endParaRPr lang="en-NL" sz="1400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  <p:cxnSp>
        <p:nvCxnSpPr>
          <p:cNvPr id="32" name="Straight Connector 31">
            <a:extLst>
              <a:ext uri="{FF2B5EF4-FFF2-40B4-BE49-F238E27FC236}">
                <a16:creationId xmlns:a16="http://schemas.microsoft.com/office/drawing/2014/main" id="{1126FF3F-E3EA-64A9-47FC-582A33C28AD8}"/>
              </a:ext>
            </a:extLst>
          </p:cNvPr>
          <p:cNvCxnSpPr>
            <a:cxnSpLocks/>
          </p:cNvCxnSpPr>
          <p:nvPr/>
        </p:nvCxnSpPr>
        <p:spPr>
          <a:xfrm flipV="1">
            <a:off x="4493234" y="1975104"/>
            <a:ext cx="0" cy="524865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33" name="Straight Connector 32">
            <a:extLst>
              <a:ext uri="{FF2B5EF4-FFF2-40B4-BE49-F238E27FC236}">
                <a16:creationId xmlns:a16="http://schemas.microsoft.com/office/drawing/2014/main" id="{BE349F7F-63DF-EEF1-F45F-502CB6E2826E}"/>
              </a:ext>
            </a:extLst>
          </p:cNvPr>
          <p:cNvCxnSpPr>
            <a:cxnSpLocks/>
          </p:cNvCxnSpPr>
          <p:nvPr/>
        </p:nvCxnSpPr>
        <p:spPr>
          <a:xfrm flipV="1">
            <a:off x="6879818" y="1903710"/>
            <a:ext cx="0" cy="517374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070654706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2792430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future</a:t>
            </a: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540527" y="2567604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planning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graphicFrame>
        <p:nvGraphicFramePr>
          <p:cNvPr id="6" name="Table 5">
            <a:extLst>
              <a:ext uri="{FF2B5EF4-FFF2-40B4-BE49-F238E27FC236}">
                <a16:creationId xmlns:a16="http://schemas.microsoft.com/office/drawing/2014/main" id="{EC59DE71-B303-3A71-C0D3-9AF82B8D863F}"/>
              </a:ext>
            </a:extLst>
          </p:cNvPr>
          <p:cNvGraphicFramePr>
            <a:graphicFrameLocks noGrp="1"/>
          </p:cNvGraphicFramePr>
          <p:nvPr>
            <p:extLst>
              <p:ext uri="{D42A27DB-BD31-4B8C-83A1-F6EECF244321}">
                <p14:modId xmlns:p14="http://schemas.microsoft.com/office/powerpoint/2010/main" val="394339519"/>
              </p:ext>
            </p:extLst>
          </p:nvPr>
        </p:nvGraphicFramePr>
        <p:xfrm>
          <a:off x="540527" y="3308519"/>
          <a:ext cx="11110945" cy="2289923"/>
        </p:xfrm>
        <a:graphic>
          <a:graphicData uri="http://schemas.openxmlformats.org/drawingml/2006/table">
            <a:tbl>
              <a:tblPr firstRow="1" bandRow="1">
                <a:tableStyleId>{9D7B26C5-4107-4FEC-AEDC-1716B250A1EF}</a:tableStyleId>
              </a:tblPr>
              <a:tblGrid>
                <a:gridCol w="955964">
                  <a:extLst>
                    <a:ext uri="{9D8B030D-6E8A-4147-A177-3AD203B41FA5}">
                      <a16:colId xmlns:a16="http://schemas.microsoft.com/office/drawing/2014/main" val="3180600591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406240777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772265625"/>
                    </a:ext>
                  </a:extLst>
                </a:gridCol>
                <a:gridCol w="1551305">
                  <a:extLst>
                    <a:ext uri="{9D8B030D-6E8A-4147-A177-3AD203B41FA5}">
                      <a16:colId xmlns:a16="http://schemas.microsoft.com/office/drawing/2014/main" val="28215270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18485807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642055856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052687132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3884024469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1077889685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2524372179"/>
                    </a:ext>
                  </a:extLst>
                </a:gridCol>
                <a:gridCol w="955964">
                  <a:extLst>
                    <a:ext uri="{9D8B030D-6E8A-4147-A177-3AD203B41FA5}">
                      <a16:colId xmlns:a16="http://schemas.microsoft.com/office/drawing/2014/main" val="732028920"/>
                    </a:ext>
                  </a:extLst>
                </a:gridCol>
              </a:tblGrid>
              <a:tr h="461123"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Aug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Sept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Oct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Nov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Dec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Jan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Feb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Maart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April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Mei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600" b="0" dirty="0">
                          <a:latin typeface="Crimson Text" panose="02000503000000000000" pitchFamily="2" charset="77"/>
                        </a:rPr>
                        <a:t>Juni</a:t>
                      </a:r>
                    </a:p>
                  </a:txBody>
                  <a:tcPr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20473904"/>
                  </a:ext>
                </a:extLst>
              </a:tr>
              <a:tr h="0"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research paper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Rebel Interviews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little samples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fabric recipes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GB" sz="1200" dirty="0">
                          <a:latin typeface="Crimson Text" panose="02000503000000000000" pitchFamily="2" charset="77"/>
                        </a:rPr>
                        <a:t>F</a:t>
                      </a:r>
                      <a:r>
                        <a:rPr lang="en-NL" sz="1200" dirty="0">
                          <a:latin typeface="Crimson Text" panose="02000503000000000000" pitchFamily="2" charset="77"/>
                        </a:rPr>
                        <a:t>inished molds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3D samples of finishings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big materials in molds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design ideas (6 looks)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toiles</a:t>
                      </a:r>
                    </a:p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all digital designs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physical look(s)</a:t>
                      </a:r>
                    </a:p>
                  </a:txBody>
                  <a:tcPr anchor="ctr">
                    <a:lnB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B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2141245687"/>
                  </a:ext>
                </a:extLst>
              </a:tr>
              <a:tr h="827431"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website understanding for documentation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research on civil disobedience</a:t>
                      </a:r>
                    </a:p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understanding De Waag and machines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color research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archetypical garment study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digitalising materials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finishings for garments 3D printed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marL="0" marR="0" lvl="0" indent="0" algn="ctr" defTabSz="914400" rtl="0" eaLnBrk="1" fontAlgn="auto" latinLnBrk="0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SzTx/>
                        <a:buFontTx/>
                        <a:buNone/>
                        <a:tabLst/>
                        <a:defRPr/>
                      </a:pPr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line up + finished renders</a:t>
                      </a:r>
                    </a:p>
                    <a:p>
                      <a:pPr algn="ctr"/>
                      <a:endParaRPr lang="en-NL" sz="1200" dirty="0">
                        <a:latin typeface="Crimson Text" panose="02000503000000000000" pitchFamily="2" charset="77"/>
                      </a:endParaRP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tc>
                  <a:txBody>
                    <a:bodyPr/>
                    <a:lstStyle/>
                    <a:p>
                      <a:pPr algn="ctr"/>
                      <a:r>
                        <a:rPr lang="en-NL" sz="1200" dirty="0">
                          <a:latin typeface="Crimson Text" panose="02000503000000000000" pitchFamily="2" charset="77"/>
                        </a:rPr>
                        <a:t>Finished photoshoot and other deliverables</a:t>
                      </a:r>
                    </a:p>
                  </a:txBody>
                  <a:tcPr anchor="ctr">
                    <a:lnT w="6350" cap="flat" cmpd="sng" algn="ctr">
                      <a:solidFill>
                        <a:schemeClr val="tx1"/>
                      </a:solidFill>
                      <a:prstDash val="solid"/>
                      <a:round/>
                      <a:headEnd type="none" w="med" len="med"/>
                      <a:tailEnd type="none" w="med" len="med"/>
                    </a:lnT>
                    <a:solidFill>
                      <a:schemeClr val="bg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1193978718"/>
                  </a:ext>
                </a:extLst>
              </a:tr>
            </a:tbl>
          </a:graphicData>
        </a:graphic>
      </p:graphicFrame>
      <p:pic>
        <p:nvPicPr>
          <p:cNvPr id="13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341C94A9-B939-4FB2-713E-2BC1ABD998E3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97735" y="-248581"/>
            <a:ext cx="2458387" cy="3277850"/>
          </a:xfrm>
          <a:prstGeom prst="rect">
            <a:avLst/>
          </a:prstGeom>
        </p:spPr>
      </p:pic>
      <p:pic>
        <p:nvPicPr>
          <p:cNvPr id="15" name="Picture 2" descr="Waag - Libelle Service">
            <a:extLst>
              <a:ext uri="{FF2B5EF4-FFF2-40B4-BE49-F238E27FC236}">
                <a16:creationId xmlns:a16="http://schemas.microsoft.com/office/drawing/2014/main" id="{93535E74-8DB1-B1A8-04A9-7FFD0462AED6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6" name="TextBox 15">
            <a:extLst>
              <a:ext uri="{FF2B5EF4-FFF2-40B4-BE49-F238E27FC236}">
                <a16:creationId xmlns:a16="http://schemas.microsoft.com/office/drawing/2014/main" id="{57DB5F7B-4D9F-5204-6BA3-A06E32E6AC45}"/>
              </a:ext>
            </a:extLst>
          </p:cNvPr>
          <p:cNvSpPr txBox="1"/>
          <p:nvPr/>
        </p:nvSpPr>
        <p:spPr>
          <a:xfrm>
            <a:off x="2792429" y="1259558"/>
            <a:ext cx="6378075" cy="1200329"/>
          </a:xfrm>
          <a:prstGeom prst="rect">
            <a:avLst/>
          </a:prstGeom>
          <a:noFill/>
          <a:ln>
            <a:solidFill>
              <a:schemeClr val="bg1"/>
            </a:solidFill>
          </a:ln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</a:rPr>
              <a:t>A phygital open-source biodegradable collection that can be worn during and supports an Extinction Rebellion blockade</a:t>
            </a:r>
          </a:p>
        </p:txBody>
      </p:sp>
      <p:pic>
        <p:nvPicPr>
          <p:cNvPr id="17" name="Google Shape;1056;p214">
            <a:extLst>
              <a:ext uri="{FF2B5EF4-FFF2-40B4-BE49-F238E27FC236}">
                <a16:creationId xmlns:a16="http://schemas.microsoft.com/office/drawing/2014/main" id="{7835009B-7351-51B9-9DA8-F89D58A8F00B}"/>
              </a:ext>
            </a:extLst>
          </p:cNvPr>
          <p:cNvPicPr/>
          <p:nvPr/>
        </p:nvPicPr>
        <p:blipFill>
          <a:blip r:embed="rId5">
            <a:alphaModFix/>
          </a:blip>
          <a:stretch/>
        </p:blipFill>
        <p:spPr bwMode="auto">
          <a:xfrm>
            <a:off x="8878956" y="998357"/>
            <a:ext cx="824088" cy="1557638"/>
          </a:xfrm>
          <a:prstGeom prst="rect">
            <a:avLst/>
          </a:prstGeom>
          <a:noFill/>
          <a:ln>
            <a:noFill/>
          </a:ln>
        </p:spPr>
      </p:pic>
    </p:spTree>
    <p:extLst>
      <p:ext uri="{BB962C8B-B14F-4D97-AF65-F5344CB8AC3E}">
        <p14:creationId xmlns:p14="http://schemas.microsoft.com/office/powerpoint/2010/main" val="3814326719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9606856" y="176582"/>
            <a:ext cx="2458388" cy="57098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556591" y="462072"/>
            <a:ext cx="6300152" cy="110799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6600" dirty="0">
                <a:latin typeface="FUCXED CAPS" pitchFamily="2" charset="77"/>
                <a:cs typeface="Al Nile" pitchFamily="2" charset="-78"/>
              </a:rPr>
              <a:t>Questions?</a:t>
            </a:r>
          </a:p>
        </p:txBody>
      </p:sp>
      <p:pic>
        <p:nvPicPr>
          <p:cNvPr id="13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341C94A9-B939-4FB2-713E-2BC1ABD998E3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53017" y="904294"/>
            <a:ext cx="4881592" cy="650879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36980876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8" name="Picture 7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7A399A58-928C-E151-AD19-8AA6D76883D5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26756" y="118533"/>
            <a:ext cx="8133825" cy="6620933"/>
          </a:xfrm>
          <a:prstGeom prst="rect">
            <a:avLst/>
          </a:prstGeom>
        </p:spPr>
      </p:pic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6096000" y="330270"/>
            <a:ext cx="5905500" cy="137160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8493778" y="1913607"/>
            <a:ext cx="3507722" cy="267765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The company</a:t>
            </a:r>
          </a:p>
          <a:p>
            <a:endParaRPr lang="en-NL" sz="2400" dirty="0">
              <a:latin typeface="FUCXED CAPS" pitchFamily="2" charset="77"/>
              <a:cs typeface="Al Nile" pitchFamily="2" charset="-78"/>
            </a:endParaRPr>
          </a:p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  <a:p>
            <a:endParaRPr lang="en-NL" sz="2400" dirty="0">
              <a:latin typeface="FUCXED CAPS" pitchFamily="2" charset="77"/>
              <a:cs typeface="Al Nile" pitchFamily="2" charset="-78"/>
            </a:endParaRPr>
          </a:p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Intertwined activities</a:t>
            </a:r>
          </a:p>
          <a:p>
            <a:endParaRPr lang="en-NL" sz="2400" dirty="0">
              <a:latin typeface="FUCXED CAPS" pitchFamily="2" charset="77"/>
              <a:cs typeface="Al Nile" pitchFamily="2" charset="-78"/>
            </a:endParaRPr>
          </a:p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Future </a:t>
            </a:r>
          </a:p>
        </p:txBody>
      </p:sp>
      <p:pic>
        <p:nvPicPr>
          <p:cNvPr id="4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1132D51E-30C5-944E-5397-D15C13F3D875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8892909" y="4452729"/>
            <a:ext cx="1943141" cy="2590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0425678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27054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The company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6197604" y="2505869"/>
            <a:ext cx="5830958" cy="267765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b="0" i="0" dirty="0" err="1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Futurelab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 for technology and society</a:t>
            </a:r>
          </a:p>
          <a:p>
            <a:pPr algn="l"/>
            <a:endParaRPr lang="en-GB" sz="2400" dirty="0">
              <a:solidFill>
                <a:srgbClr val="000000"/>
              </a:solidFill>
              <a:latin typeface="Crimson Text" panose="02000503000000000000" pitchFamily="2" charset="77"/>
            </a:endParaRPr>
          </a:p>
          <a:p>
            <a:pPr algn="l"/>
            <a:r>
              <a:rPr lang="en-GB" sz="2400" dirty="0">
                <a:solidFill>
                  <a:srgbClr val="000000"/>
                </a:solidFill>
                <a:latin typeface="Crimson Text" panose="02000503000000000000" pitchFamily="2" charset="77"/>
              </a:rPr>
              <a:t>Inter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disciplinary team of designers, artists and scientists, utilising public research methods in the realms of technology and society. </a:t>
            </a:r>
          </a:p>
          <a:p>
            <a:pPr algn="l"/>
            <a:endParaRPr lang="en-GB" sz="2400" dirty="0">
              <a:solidFill>
                <a:srgbClr val="000000"/>
              </a:solidFill>
              <a:latin typeface="Crimson Text" panose="02000503000000000000" pitchFamily="2" charset="77"/>
            </a:endParaRPr>
          </a:p>
          <a:p>
            <a:pPr algn="l"/>
            <a:r>
              <a:rPr lang="en-GB" sz="2400" dirty="0">
                <a:solidFill>
                  <a:srgbClr val="000000"/>
                </a:solidFill>
                <a:latin typeface="Crimson Text" panose="02000503000000000000" pitchFamily="2" charset="77"/>
              </a:rPr>
              <a:t>O</a:t>
            </a:r>
            <a:r>
              <a:rPr lang="en-GB" sz="2400" b="0" i="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pen, honest and inclusive future.</a:t>
            </a:r>
          </a:p>
        </p:txBody>
      </p:sp>
      <p:pic>
        <p:nvPicPr>
          <p:cNvPr id="20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BF2D0B6-B82C-8960-DC6F-4756908D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21" name="Picture 20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4A027718-F14D-346F-D537-DB6BEEFD1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3" y="1993066"/>
            <a:ext cx="5830958" cy="47463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3BEEA3-2B13-2FEC-3DA7-B7EB4E40016F}"/>
              </a:ext>
            </a:extLst>
          </p:cNvPr>
          <p:cNvSpPr txBox="1"/>
          <p:nvPr/>
        </p:nvSpPr>
        <p:spPr>
          <a:xfrm>
            <a:off x="1727054" y="500866"/>
            <a:ext cx="447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spc="-300" dirty="0">
                <a:latin typeface="FUCXED CAPS" pitchFamily="2" charset="77"/>
                <a:cs typeface="Al Nile" pitchFamily="2" charset="-78"/>
              </a:rPr>
              <a:t>De </a:t>
            </a:r>
            <a:r>
              <a:rPr lang="en-GB" sz="8800" spc="-300" dirty="0" err="1">
                <a:latin typeface="FUCXED CAPS" pitchFamily="2" charset="77"/>
                <a:cs typeface="Al Nile" pitchFamily="2" charset="-78"/>
              </a:rPr>
              <a:t>Waag</a:t>
            </a:r>
            <a:endParaRPr lang="en-NL" sz="8800" spc="-300" dirty="0">
              <a:latin typeface="FUCXED CAPS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04473665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27054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The company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6197604" y="2505869"/>
            <a:ext cx="5830958" cy="2308324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pPr algn="l"/>
            <a:r>
              <a:rPr lang="en-GB" sz="2400" dirty="0" err="1">
                <a:solidFill>
                  <a:srgbClr val="000000"/>
                </a:solidFill>
                <a:latin typeface="Crimson Text" panose="02000503000000000000" pitchFamily="2" charset="77"/>
              </a:rPr>
              <a:t>F</a:t>
            </a:r>
            <a:r>
              <a:rPr lang="en-GB" sz="2400" dirty="0" err="1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ablab</a:t>
            </a:r>
            <a:r>
              <a:rPr lang="en-GB" sz="240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 is a workplace that offers access to a number of computer-controlled prototyping machines, where users can convert their ideas into tangible products. </a:t>
            </a:r>
          </a:p>
          <a:p>
            <a:pPr algn="l"/>
            <a:endParaRPr lang="en-GB" sz="2400" dirty="0">
              <a:solidFill>
                <a:srgbClr val="000000"/>
              </a:solidFill>
              <a:latin typeface="Crimson Text" panose="02000503000000000000" pitchFamily="2" charset="77"/>
            </a:endParaRPr>
          </a:p>
          <a:p>
            <a:pPr algn="l"/>
            <a:r>
              <a:rPr lang="en-GB" sz="2400" dirty="0">
                <a:solidFill>
                  <a:srgbClr val="000000"/>
                </a:solidFill>
                <a:effectLst/>
                <a:latin typeface="Crimson Text" panose="02000503000000000000" pitchFamily="2" charset="77"/>
              </a:rPr>
              <a:t>Interns can do their own projects</a:t>
            </a:r>
          </a:p>
        </p:txBody>
      </p:sp>
      <p:pic>
        <p:nvPicPr>
          <p:cNvPr id="20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BF2D0B6-B82C-8960-DC6F-4756908D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21" name="Picture 20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4A027718-F14D-346F-D537-DB6BEEFD1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3" y="1993066"/>
            <a:ext cx="5830958" cy="47463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3BEEA3-2B13-2FEC-3DA7-B7EB4E40016F}"/>
              </a:ext>
            </a:extLst>
          </p:cNvPr>
          <p:cNvSpPr txBox="1"/>
          <p:nvPr/>
        </p:nvSpPr>
        <p:spPr>
          <a:xfrm>
            <a:off x="1727054" y="500866"/>
            <a:ext cx="447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spc="-300" dirty="0" err="1">
                <a:latin typeface="FUCXED CAPS" pitchFamily="2" charset="77"/>
                <a:cs typeface="Al Nile" pitchFamily="2" charset="-78"/>
              </a:rPr>
              <a:t>fablab</a:t>
            </a:r>
            <a:endParaRPr lang="en-NL" sz="8800" spc="-300" dirty="0">
              <a:latin typeface="FUCXED CAPS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1729912029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27054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The company</a:t>
            </a: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6197604" y="2505869"/>
            <a:ext cx="5830958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Crimson Text" panose="02000503000000000000" pitchFamily="2" charset="77"/>
              </a:rPr>
              <a:t>A phygital open-source biodegradable collection that can be worn during and supports an Extinction Rebellion blockade</a:t>
            </a:r>
          </a:p>
        </p:txBody>
      </p:sp>
      <p:pic>
        <p:nvPicPr>
          <p:cNvPr id="20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BF2D0B6-B82C-8960-DC6F-4756908D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21" name="Picture 20" descr="A building with a large roof&#10;&#10;Description automatically generated with medium confidence">
            <a:extLst>
              <a:ext uri="{FF2B5EF4-FFF2-40B4-BE49-F238E27FC236}">
                <a16:creationId xmlns:a16="http://schemas.microsoft.com/office/drawing/2014/main" id="{4A027718-F14D-346F-D537-DB6BEEFD167C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265043" y="1993066"/>
            <a:ext cx="5830958" cy="4746399"/>
          </a:xfrm>
          <a:prstGeom prst="rect">
            <a:avLst/>
          </a:prstGeom>
        </p:spPr>
      </p:pic>
      <p:sp>
        <p:nvSpPr>
          <p:cNvPr id="23" name="TextBox 22">
            <a:extLst>
              <a:ext uri="{FF2B5EF4-FFF2-40B4-BE49-F238E27FC236}">
                <a16:creationId xmlns:a16="http://schemas.microsoft.com/office/drawing/2014/main" id="{763BEEA3-2B13-2FEC-3DA7-B7EB4E40016F}"/>
              </a:ext>
            </a:extLst>
          </p:cNvPr>
          <p:cNvSpPr txBox="1"/>
          <p:nvPr/>
        </p:nvSpPr>
        <p:spPr>
          <a:xfrm>
            <a:off x="1727054" y="500866"/>
            <a:ext cx="4470550" cy="144655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8800" spc="-300" dirty="0">
                <a:latin typeface="FUCXED CAPS" pitchFamily="2" charset="77"/>
                <a:cs typeface="Al Nile" pitchFamily="2" charset="-78"/>
              </a:rPr>
              <a:t>Project</a:t>
            </a:r>
            <a:endParaRPr lang="en-NL" sz="8800" spc="-300" dirty="0">
              <a:latin typeface="FUCXED CAPS" pitchFamily="2" charset="77"/>
              <a:cs typeface="Al Nile" pitchFamily="2" charset="-78"/>
            </a:endParaRPr>
          </a:p>
        </p:txBody>
      </p:sp>
    </p:spTree>
    <p:extLst>
      <p:ext uri="{BB962C8B-B14F-4D97-AF65-F5344CB8AC3E}">
        <p14:creationId xmlns:p14="http://schemas.microsoft.com/office/powerpoint/2010/main" val="772112759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9" name="Picture 2" descr="Waag - Libelle Service">
            <a:extLst>
              <a:ext uri="{FF2B5EF4-FFF2-40B4-BE49-F238E27FC236}">
                <a16:creationId xmlns:a16="http://schemas.microsoft.com/office/drawing/2014/main" id="{37715FB9-7F04-A2EF-AB9F-EB58A74E2059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27054" y="319415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acclimatization phase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Research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E6BC-A942-9C51-220C-B0E32841B112}"/>
              </a:ext>
            </a:extLst>
          </p:cNvPr>
          <p:cNvSpPr txBox="1"/>
          <p:nvPr/>
        </p:nvSpPr>
        <p:spPr>
          <a:xfrm>
            <a:off x="5630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Experimentation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Decision making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FD2E5-CBAE-FC54-2CD6-2F2998B5B06B}"/>
              </a:ext>
            </a:extLst>
          </p:cNvPr>
          <p:cNvCxnSpPr/>
          <p:nvPr/>
        </p:nvCxnSpPr>
        <p:spPr>
          <a:xfrm flipV="1">
            <a:off x="5588221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241674-2EC4-33C0-F330-610BB8F1EC52}"/>
              </a:ext>
            </a:extLst>
          </p:cNvPr>
          <p:cNvSpPr txBox="1"/>
          <p:nvPr/>
        </p:nvSpPr>
        <p:spPr>
          <a:xfrm>
            <a:off x="466173" y="3087842"/>
            <a:ext cx="2326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latin typeface="Crimson Text" panose="02000503000000000000" pitchFamily="2" charset="77"/>
              </a:rPr>
              <a:t>Understanding the company culture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Getting to know my colleagues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Understanding the machines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Understanding the way of working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FA07-22B2-F440-3E53-BB37DACA8977}"/>
              </a:ext>
            </a:extLst>
          </p:cNvPr>
          <p:cNvSpPr txBox="1"/>
          <p:nvPr/>
        </p:nvSpPr>
        <p:spPr>
          <a:xfrm>
            <a:off x="3647790" y="3087842"/>
            <a:ext cx="1576221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Extinction Rebellion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Researching activism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45223-AD66-AB8E-53BE-BC3ADDF4843E}"/>
              </a:ext>
            </a:extLst>
          </p:cNvPr>
          <p:cNvSpPr txBox="1"/>
          <p:nvPr/>
        </p:nvSpPr>
        <p:spPr>
          <a:xfrm>
            <a:off x="6052982" y="3087842"/>
            <a:ext cx="249934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Experimented with the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Sizing,water resistance and compostable and strongness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D6CEB-A171-DC4F-962C-D7304A08FAC2}"/>
              </a:ext>
            </a:extLst>
          </p:cNvPr>
          <p:cNvSpPr txBox="1"/>
          <p:nvPr/>
        </p:nvSpPr>
        <p:spPr>
          <a:xfrm>
            <a:off x="9338683" y="3089069"/>
            <a:ext cx="249934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Coloration of the 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 up to bigger scale</a:t>
            </a:r>
          </a:p>
        </p:txBody>
      </p:sp>
      <p:pic>
        <p:nvPicPr>
          <p:cNvPr id="20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DBF2D0B6-B82C-8960-DC6F-4756908D60FB}"/>
              </a:ext>
            </a:extLst>
          </p:cNvPr>
          <p:cNvPicPr>
            <a:picLocks noChangeAspect="1"/>
          </p:cNvPicPr>
          <p:nvPr/>
        </p:nvPicPr>
        <p:blipFill rotWithShape="1">
          <a:blip r:embed="rId4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sp>
        <p:nvSpPr>
          <p:cNvPr id="8" name="TextBox 7">
            <a:extLst>
              <a:ext uri="{FF2B5EF4-FFF2-40B4-BE49-F238E27FC236}">
                <a16:creationId xmlns:a16="http://schemas.microsoft.com/office/drawing/2014/main" id="{47DF67DF-734E-1FF7-A99C-9D44575EBA50}"/>
              </a:ext>
            </a:extLst>
          </p:cNvPr>
          <p:cNvSpPr txBox="1"/>
          <p:nvPr/>
        </p:nvSpPr>
        <p:spPr>
          <a:xfrm>
            <a:off x="1981271" y="1214866"/>
            <a:ext cx="7625586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the month August, I would like to understand the way of working at De </a:t>
            </a:r>
            <a:r>
              <a:rPr lang="en-US" sz="1400" i="1" dirty="0" err="1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Waag</a:t>
            </a:r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. I want to understand the machines, the organizational culture and know my coworkers’ names and projects they are working on. </a:t>
            </a:r>
            <a:endParaRPr lang="en-NL" sz="20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  <p:sp>
        <p:nvSpPr>
          <p:cNvPr id="10" name="TextBox 9">
            <a:extLst>
              <a:ext uri="{FF2B5EF4-FFF2-40B4-BE49-F238E27FC236}">
                <a16:creationId xmlns:a16="http://schemas.microsoft.com/office/drawing/2014/main" id="{84A45C19-02F9-D415-0B76-2DFACCC97A26}"/>
              </a:ext>
            </a:extLst>
          </p:cNvPr>
          <p:cNvSpPr txBox="1"/>
          <p:nvPr/>
        </p:nvSpPr>
        <p:spPr>
          <a:xfrm>
            <a:off x="1994369" y="917575"/>
            <a:ext cx="9376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b="1" i="1" dirty="0">
                <a:solidFill>
                  <a:schemeClr val="tx1">
                    <a:lumMod val="50000"/>
                    <a:lumOff val="50000"/>
                  </a:schemeClr>
                </a:solidFill>
                <a:latin typeface="Crimson Text" panose="02000503000000000000" pitchFamily="2" charset="77"/>
                <a:cs typeface="Al Nile" pitchFamily="2" charset="-78"/>
              </a:rPr>
              <a:t>Goal 1</a:t>
            </a:r>
          </a:p>
        </p:txBody>
      </p:sp>
    </p:spTree>
    <p:extLst>
      <p:ext uri="{BB962C8B-B14F-4D97-AF65-F5344CB8AC3E}">
        <p14:creationId xmlns:p14="http://schemas.microsoft.com/office/powerpoint/2010/main" val="1792445033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CFF4C-B94D-D03C-1F25-5CC914F11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pic>
        <p:nvPicPr>
          <p:cNvPr id="9" name="Picture 8" descr="Several machines and machines&#10;&#10;Description automatically generated with medium confidence">
            <a:extLst>
              <a:ext uri="{FF2B5EF4-FFF2-40B4-BE49-F238E27FC236}">
                <a16:creationId xmlns:a16="http://schemas.microsoft.com/office/drawing/2014/main" id="{4F54C05A-F24A-E8E3-CB29-5C991755D22B}"/>
              </a:ext>
            </a:extLst>
          </p:cNvPr>
          <p:cNvPicPr>
            <a:picLocks noChangeAspect="1"/>
          </p:cNvPicPr>
          <p:nvPr/>
        </p:nvPicPr>
        <p:blipFill>
          <a:blip r:embed="rId2">
            <a:alphaModFix amt="54000"/>
          </a:blip>
          <a:stretch>
            <a:fillRect/>
          </a:stretch>
        </p:blipFill>
        <p:spPr>
          <a:xfrm>
            <a:off x="3825905" y="1030715"/>
            <a:ext cx="8175595" cy="4782868"/>
          </a:xfrm>
          <a:prstGeom prst="rect">
            <a:avLst/>
          </a:prstGeom>
        </p:spPr>
      </p:pic>
      <p:sp>
        <p:nvSpPr>
          <p:cNvPr id="5" name="TextBox 4">
            <a:extLst>
              <a:ext uri="{FF2B5EF4-FFF2-40B4-BE49-F238E27FC236}">
                <a16:creationId xmlns:a16="http://schemas.microsoft.com/office/drawing/2014/main" id="{4537C5AC-A595-18A1-EEED-C1412DE660F9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AMFI 2023-2024</a:t>
            </a:r>
            <a:endParaRPr lang="en-NL" sz="1600" dirty="0">
              <a:latin typeface="Crimson Text" panose="02000503000000000000" pitchFamily="2" charset="77"/>
              <a:cs typeface="Al Nile" pitchFamily="2" charset="-78"/>
            </a:endParaRPr>
          </a:p>
        </p:txBody>
      </p:sp>
      <p:pic>
        <p:nvPicPr>
          <p:cNvPr id="11" name="Picture 10" descr="A screenshot of a computer&#10;&#10;Description automatically generated">
            <a:extLst>
              <a:ext uri="{FF2B5EF4-FFF2-40B4-BE49-F238E27FC236}">
                <a16:creationId xmlns:a16="http://schemas.microsoft.com/office/drawing/2014/main" id="{9521478C-C951-B5F0-399B-BF3B2F262FEC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318753" y="4158002"/>
            <a:ext cx="3623142" cy="2342042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3" name="Picture 12" descr="A metal surface with a square object on it&#10;&#10;Description automatically generated">
            <a:extLst>
              <a:ext uri="{FF2B5EF4-FFF2-40B4-BE49-F238E27FC236}">
                <a16:creationId xmlns:a16="http://schemas.microsoft.com/office/drawing/2014/main" id="{C6B8AD0A-9771-5529-3BED-EB4BBB82752C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318753" y="434476"/>
            <a:ext cx="3623142" cy="1174515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5" name="Picture 14" descr="A white shirt with red writing on it&#10;&#10;Description automatically generated">
            <a:extLst>
              <a:ext uri="{FF2B5EF4-FFF2-40B4-BE49-F238E27FC236}">
                <a16:creationId xmlns:a16="http://schemas.microsoft.com/office/drawing/2014/main" id="{79F15453-BE15-F352-DAAA-A4532A1125F8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318753" y="2100445"/>
            <a:ext cx="3623142" cy="1566103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8" name="Picture 17" descr="A wooden box on a table&#10;&#10;Description automatically generated">
            <a:extLst>
              <a:ext uri="{FF2B5EF4-FFF2-40B4-BE49-F238E27FC236}">
                <a16:creationId xmlns:a16="http://schemas.microsoft.com/office/drawing/2014/main" id="{6B15BB42-DA08-B6B5-01BF-B8099F831613}"/>
              </a:ext>
            </a:extLst>
          </p:cNvPr>
          <p:cNvPicPr>
            <a:picLocks noChangeAspect="1"/>
          </p:cNvPicPr>
          <p:nvPr/>
        </p:nvPicPr>
        <p:blipFill rotWithShape="1">
          <a:blip r:embed="rId6"/>
          <a:srcRect l="26752" r="29299"/>
          <a:stretch/>
        </p:blipFill>
        <p:spPr>
          <a:xfrm>
            <a:off x="4319989" y="344916"/>
            <a:ext cx="1276525" cy="1371599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21" name="Picture 2" descr="Waag - Libelle Service">
            <a:extLst>
              <a:ext uri="{FF2B5EF4-FFF2-40B4-BE49-F238E27FC236}">
                <a16:creationId xmlns:a16="http://schemas.microsoft.com/office/drawing/2014/main" id="{2C115A0B-599D-83D8-892A-6A64EC05470A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3664348162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extBox 11">
            <a:extLst>
              <a:ext uri="{FF2B5EF4-FFF2-40B4-BE49-F238E27FC236}">
                <a16:creationId xmlns:a16="http://schemas.microsoft.com/office/drawing/2014/main" id="{46EE667F-738C-D54B-C7B0-8092AF04747E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 dirty="0">
                <a:latin typeface="Crimson Text" panose="02000503000000000000" pitchFamily="2" charset="77"/>
                <a:cs typeface="Al Nile" pitchFamily="2" charset="-78"/>
              </a:rPr>
              <a:t>AMFI 2023-2024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30BD92E0-2F44-4E51-360B-4026B8785A22}"/>
              </a:ext>
            </a:extLst>
          </p:cNvPr>
          <p:cNvSpPr txBox="1"/>
          <p:nvPr/>
        </p:nvSpPr>
        <p:spPr>
          <a:xfrm>
            <a:off x="1731070" y="187126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sz="2400" dirty="0">
                <a:latin typeface="FUCXED CAPS" pitchFamily="2" charset="77"/>
                <a:cs typeface="Al Nile" pitchFamily="2" charset="-78"/>
              </a:rPr>
              <a:t>General process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CE325F38-299D-F6BA-3BE3-DE26AB36A451}"/>
              </a:ext>
            </a:extLst>
          </p:cNvPr>
          <p:cNvSpPr txBox="1"/>
          <p:nvPr/>
        </p:nvSpPr>
        <p:spPr>
          <a:xfrm>
            <a:off x="100885" y="2505870"/>
            <a:ext cx="35077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acclimatization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5F5AB51-7A9B-97E2-1D64-047C7201378E}"/>
              </a:ext>
            </a:extLst>
          </p:cNvPr>
          <p:cNvSpPr txBox="1"/>
          <p:nvPr/>
        </p:nvSpPr>
        <p:spPr>
          <a:xfrm>
            <a:off x="3344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latin typeface="FUCXED CAPS" pitchFamily="2" charset="77"/>
                <a:cs typeface="Al Nile" pitchFamily="2" charset="-78"/>
              </a:rPr>
              <a:t>Research phase</a:t>
            </a:r>
            <a:endParaRPr lang="en-NL" sz="2400" dirty="0"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512FE6BC-A942-9C51-220C-B0E32841B112}"/>
              </a:ext>
            </a:extLst>
          </p:cNvPr>
          <p:cNvSpPr txBox="1"/>
          <p:nvPr/>
        </p:nvSpPr>
        <p:spPr>
          <a:xfrm>
            <a:off x="5630828" y="2505870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Experimentation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10CD8AC2-69EC-30C0-020D-B5F1A16D78EB}"/>
              </a:ext>
            </a:extLst>
          </p:cNvPr>
          <p:cNvSpPr txBox="1"/>
          <p:nvPr/>
        </p:nvSpPr>
        <p:spPr>
          <a:xfrm>
            <a:off x="8959135" y="2505869"/>
            <a:ext cx="3507722" cy="461665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GB" sz="2400" dirty="0">
                <a:solidFill>
                  <a:schemeClr val="bg2">
                    <a:lumMod val="75000"/>
                  </a:schemeClr>
                </a:solidFill>
                <a:latin typeface="FUCXED CAPS" pitchFamily="2" charset="77"/>
                <a:cs typeface="Al Nile" pitchFamily="2" charset="-78"/>
              </a:rPr>
              <a:t>Decision making phase</a:t>
            </a:r>
            <a:endParaRPr lang="en-NL" sz="2400" dirty="0">
              <a:solidFill>
                <a:schemeClr val="bg2">
                  <a:lumMod val="75000"/>
                </a:schemeClr>
              </a:solidFill>
              <a:latin typeface="FUCXED CAPS" pitchFamily="2" charset="77"/>
              <a:cs typeface="Al Nile" pitchFamily="2" charset="-78"/>
            </a:endParaRPr>
          </a:p>
        </p:txBody>
      </p:sp>
      <p:cxnSp>
        <p:nvCxnSpPr>
          <p:cNvPr id="11" name="Straight Connector 10">
            <a:extLst>
              <a:ext uri="{FF2B5EF4-FFF2-40B4-BE49-F238E27FC236}">
                <a16:creationId xmlns:a16="http://schemas.microsoft.com/office/drawing/2014/main" id="{2EB9CC3A-96E2-17CE-6279-EFF83F884911}"/>
              </a:ext>
            </a:extLst>
          </p:cNvPr>
          <p:cNvCxnSpPr/>
          <p:nvPr/>
        </p:nvCxnSpPr>
        <p:spPr>
          <a:xfrm flipV="1">
            <a:off x="3307562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3" name="Straight Connector 12">
            <a:extLst>
              <a:ext uri="{FF2B5EF4-FFF2-40B4-BE49-F238E27FC236}">
                <a16:creationId xmlns:a16="http://schemas.microsoft.com/office/drawing/2014/main" id="{EECFD2E5-CBAE-FC54-2CD6-2F2998B5B06B}"/>
              </a:ext>
            </a:extLst>
          </p:cNvPr>
          <p:cNvCxnSpPr/>
          <p:nvPr/>
        </p:nvCxnSpPr>
        <p:spPr>
          <a:xfrm flipV="1">
            <a:off x="5588221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cxnSp>
        <p:nvCxnSpPr>
          <p:cNvPr id="14" name="Straight Connector 13">
            <a:extLst>
              <a:ext uri="{FF2B5EF4-FFF2-40B4-BE49-F238E27FC236}">
                <a16:creationId xmlns:a16="http://schemas.microsoft.com/office/drawing/2014/main" id="{8CDFDA47-A1F7-3534-A707-657B7791505C}"/>
              </a:ext>
            </a:extLst>
          </p:cNvPr>
          <p:cNvCxnSpPr/>
          <p:nvPr/>
        </p:nvCxnSpPr>
        <p:spPr>
          <a:xfrm flipV="1">
            <a:off x="8916529" y="2610981"/>
            <a:ext cx="0" cy="3890466"/>
          </a:xfrm>
          <a:prstGeom prst="line">
            <a:avLst/>
          </a:prstGeom>
          <a:ln w="19050">
            <a:solidFill>
              <a:schemeClr val="bg2">
                <a:lumMod val="90000"/>
              </a:schemeClr>
            </a:solidFill>
          </a:ln>
        </p:spPr>
        <p:style>
          <a:lnRef idx="1">
            <a:schemeClr val="dk1"/>
          </a:lnRef>
          <a:fillRef idx="0">
            <a:schemeClr val="dk1"/>
          </a:fillRef>
          <a:effectRef idx="0">
            <a:schemeClr val="dk1"/>
          </a:effectRef>
          <a:fontRef idx="minor">
            <a:schemeClr val="tx1"/>
          </a:fontRef>
        </p:style>
      </p:cxnSp>
      <p:sp>
        <p:nvSpPr>
          <p:cNvPr id="15" name="TextBox 14">
            <a:extLst>
              <a:ext uri="{FF2B5EF4-FFF2-40B4-BE49-F238E27FC236}">
                <a16:creationId xmlns:a16="http://schemas.microsoft.com/office/drawing/2014/main" id="{F1241674-2EC4-33C0-F330-610BB8F1EC52}"/>
              </a:ext>
            </a:extLst>
          </p:cNvPr>
          <p:cNvSpPr txBox="1"/>
          <p:nvPr/>
        </p:nvSpPr>
        <p:spPr>
          <a:xfrm>
            <a:off x="466173" y="3087842"/>
            <a:ext cx="2326257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company culture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Getting to know my colleagues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machines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Understanding the way of working</a:t>
            </a:r>
          </a:p>
        </p:txBody>
      </p:sp>
      <p:sp>
        <p:nvSpPr>
          <p:cNvPr id="16" name="TextBox 15">
            <a:extLst>
              <a:ext uri="{FF2B5EF4-FFF2-40B4-BE49-F238E27FC236}">
                <a16:creationId xmlns:a16="http://schemas.microsoft.com/office/drawing/2014/main" id="{EAE3FA07-22B2-F440-3E53-BB37DACA8977}"/>
              </a:ext>
            </a:extLst>
          </p:cNvPr>
          <p:cNvSpPr txBox="1"/>
          <p:nvPr/>
        </p:nvSpPr>
        <p:spPr>
          <a:xfrm>
            <a:off x="3647790" y="3087842"/>
            <a:ext cx="1576221" cy="2585323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latin typeface="Crimson Text" panose="02000503000000000000" pitchFamily="2" charset="77"/>
              </a:rPr>
              <a:t>Researching biomaterials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Researching Extinction Rebellion</a:t>
            </a:r>
          </a:p>
          <a:p>
            <a:endParaRPr lang="en-NL" dirty="0">
              <a:latin typeface="Crimson Text" panose="02000503000000000000" pitchFamily="2" charset="77"/>
            </a:endParaRPr>
          </a:p>
          <a:p>
            <a:r>
              <a:rPr lang="en-NL" dirty="0">
                <a:latin typeface="Crimson Text" panose="02000503000000000000" pitchFamily="2" charset="77"/>
              </a:rPr>
              <a:t>Researching activism</a:t>
            </a:r>
          </a:p>
        </p:txBody>
      </p:sp>
      <p:sp>
        <p:nvSpPr>
          <p:cNvPr id="17" name="TextBox 16">
            <a:extLst>
              <a:ext uri="{FF2B5EF4-FFF2-40B4-BE49-F238E27FC236}">
                <a16:creationId xmlns:a16="http://schemas.microsoft.com/office/drawing/2014/main" id="{E0745223-AD66-AB8E-53BE-BC3ADDF4843E}"/>
              </a:ext>
            </a:extLst>
          </p:cNvPr>
          <p:cNvSpPr txBox="1"/>
          <p:nvPr/>
        </p:nvSpPr>
        <p:spPr>
          <a:xfrm>
            <a:off x="6052982" y="3087842"/>
            <a:ext cx="2499341" cy="1754326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Experimented with the biomaterials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Sizing,water resistance and compostable and strongness testing</a:t>
            </a:r>
          </a:p>
        </p:txBody>
      </p:sp>
      <p:sp>
        <p:nvSpPr>
          <p:cNvPr id="18" name="TextBox 17">
            <a:extLst>
              <a:ext uri="{FF2B5EF4-FFF2-40B4-BE49-F238E27FC236}">
                <a16:creationId xmlns:a16="http://schemas.microsoft.com/office/drawing/2014/main" id="{EB3D6CEB-A171-DC4F-962C-D7304A08FAC2}"/>
              </a:ext>
            </a:extLst>
          </p:cNvPr>
          <p:cNvSpPr txBox="1"/>
          <p:nvPr/>
        </p:nvSpPr>
        <p:spPr>
          <a:xfrm>
            <a:off x="9338683" y="3089069"/>
            <a:ext cx="2499341" cy="1200329"/>
          </a:xfrm>
          <a:prstGeom prst="rect">
            <a:avLst/>
          </a:prstGeom>
          <a:solidFill>
            <a:schemeClr val="bg1"/>
          </a:solidFill>
        </p:spPr>
        <p:txBody>
          <a:bodyPr wrap="square" rtlCol="0">
            <a:spAutoFit/>
          </a:bodyPr>
          <a:lstStyle/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Coloration of the materials</a:t>
            </a:r>
          </a:p>
          <a:p>
            <a:endParaRPr lang="en-NL" dirty="0">
              <a:solidFill>
                <a:schemeClr val="bg2">
                  <a:lumMod val="75000"/>
                </a:schemeClr>
              </a:solidFill>
              <a:latin typeface="Crimson Text" panose="02000503000000000000" pitchFamily="2" charset="77"/>
            </a:endParaRPr>
          </a:p>
          <a:p>
            <a:r>
              <a:rPr lang="en-NL" dirty="0">
                <a:solidFill>
                  <a:schemeClr val="bg2">
                    <a:lumMod val="75000"/>
                  </a:schemeClr>
                </a:solidFill>
                <a:latin typeface="Crimson Text" panose="02000503000000000000" pitchFamily="2" charset="77"/>
              </a:rPr>
              <a:t>Sizing up to bigger scale</a:t>
            </a:r>
          </a:p>
        </p:txBody>
      </p:sp>
      <p:pic>
        <p:nvPicPr>
          <p:cNvPr id="8" name="Content Placeholder 6" descr="A black and white clock with a world map&#10;&#10;Description automatically generated">
            <a:extLst>
              <a:ext uri="{FF2B5EF4-FFF2-40B4-BE49-F238E27FC236}">
                <a16:creationId xmlns:a16="http://schemas.microsoft.com/office/drawing/2014/main" id="{59220627-CB56-98D9-DC12-0DFC0538A27F}"/>
              </a:ext>
            </a:extLst>
          </p:cNvPr>
          <p:cNvPicPr>
            <a:picLocks noChangeAspect="1"/>
          </p:cNvPicPr>
          <p:nvPr/>
        </p:nvPicPr>
        <p:blipFill rotWithShape="1">
          <a:blip r:embed="rId3"/>
          <a:srcRect t="8057"/>
          <a:stretch/>
        </p:blipFill>
        <p:spPr>
          <a:xfrm>
            <a:off x="0" y="0"/>
            <a:ext cx="1727054" cy="2117208"/>
          </a:xfrm>
          <a:prstGeom prst="rect">
            <a:avLst/>
          </a:prstGeom>
        </p:spPr>
      </p:pic>
      <p:pic>
        <p:nvPicPr>
          <p:cNvPr id="10" name="Picture 2" descr="Waag - Libelle Service">
            <a:extLst>
              <a:ext uri="{FF2B5EF4-FFF2-40B4-BE49-F238E27FC236}">
                <a16:creationId xmlns:a16="http://schemas.microsoft.com/office/drawing/2014/main" id="{4D28FB03-86AA-6F29-E738-4DF3DF3B289F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sp>
        <p:nvSpPr>
          <p:cNvPr id="9" name="TextBox 8">
            <a:extLst>
              <a:ext uri="{FF2B5EF4-FFF2-40B4-BE49-F238E27FC236}">
                <a16:creationId xmlns:a16="http://schemas.microsoft.com/office/drawing/2014/main" id="{F93E5416-D354-1A34-5CE3-EBEEA7A6C7DE}"/>
              </a:ext>
            </a:extLst>
          </p:cNvPr>
          <p:cNvSpPr txBox="1"/>
          <p:nvPr/>
        </p:nvSpPr>
        <p:spPr>
          <a:xfrm>
            <a:off x="1981993" y="1159381"/>
            <a:ext cx="7791621" cy="738664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sz="1400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By the end of the month September, I would like to have a clear understanding of my concept and which materials I could design for the creation of this concept. In order to achieve this, I will do research one day a week on my concept starting from August. </a:t>
            </a:r>
            <a:endParaRPr lang="en-NL" sz="1400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  <p:sp>
        <p:nvSpPr>
          <p:cNvPr id="19" name="TextBox 18">
            <a:extLst>
              <a:ext uri="{FF2B5EF4-FFF2-40B4-BE49-F238E27FC236}">
                <a16:creationId xmlns:a16="http://schemas.microsoft.com/office/drawing/2014/main" id="{9645C130-B0E3-0D29-6DBA-FE4C361325D9}"/>
              </a:ext>
            </a:extLst>
          </p:cNvPr>
          <p:cNvSpPr txBox="1"/>
          <p:nvPr/>
        </p:nvSpPr>
        <p:spPr>
          <a:xfrm>
            <a:off x="1967215" y="869875"/>
            <a:ext cx="87222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/>
            <a:r>
              <a:rPr lang="en-US" b="1" i="1" dirty="0">
                <a:solidFill>
                  <a:schemeClr val="tx1">
                    <a:lumMod val="50000"/>
                    <a:lumOff val="50000"/>
                  </a:schemeClr>
                </a:solidFill>
                <a:effectLst/>
                <a:latin typeface="Crimson Text" panose="02000503000000000000" pitchFamily="2" charset="77"/>
                <a:ea typeface="Times New Roman" panose="02020603050405020304" pitchFamily="18" charset="0"/>
              </a:rPr>
              <a:t>Goal 2</a:t>
            </a:r>
            <a:endParaRPr lang="en-NL" b="1" i="1" dirty="0">
              <a:solidFill>
                <a:schemeClr val="tx1">
                  <a:lumMod val="50000"/>
                  <a:lumOff val="50000"/>
                </a:schemeClr>
              </a:solidFill>
              <a:effectLst/>
              <a:latin typeface="Crimson Text" panose="02000503000000000000" pitchFamily="2" charset="77"/>
              <a:ea typeface="Times New Roman" panose="02020603050405020304" pitchFamily="18" charset="0"/>
            </a:endParaRPr>
          </a:p>
        </p:txBody>
      </p:sp>
    </p:spTree>
    <p:extLst>
      <p:ext uri="{BB962C8B-B14F-4D97-AF65-F5344CB8AC3E}">
        <p14:creationId xmlns:p14="http://schemas.microsoft.com/office/powerpoint/2010/main" val="2840003618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6" name="Rectangle 15">
            <a:extLst>
              <a:ext uri="{FF2B5EF4-FFF2-40B4-BE49-F238E27FC236}">
                <a16:creationId xmlns:a16="http://schemas.microsoft.com/office/drawing/2014/main" id="{011CFF4C-B94D-D03C-1F25-5CC914F11620}"/>
              </a:ext>
            </a:extLst>
          </p:cNvPr>
          <p:cNvSpPr/>
          <p:nvPr/>
        </p:nvSpPr>
        <p:spPr>
          <a:xfrm>
            <a:off x="0" y="0"/>
            <a:ext cx="12192000" cy="6858000"/>
          </a:xfrm>
          <a:prstGeom prst="rect">
            <a:avLst/>
          </a:prstGeom>
          <a:solidFill>
            <a:schemeClr val="bg2">
              <a:lumMod val="90000"/>
            </a:schemeClr>
          </a:solidFill>
        </p:spPr>
        <p:style>
          <a:lnRef idx="2">
            <a:schemeClr val="accent1">
              <a:shade val="15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en-NL">
              <a:ln>
                <a:solidFill>
                  <a:schemeClr val="bg2">
                    <a:lumMod val="75000"/>
                  </a:schemeClr>
                </a:solidFill>
              </a:ln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4537C5AC-A595-18A1-EEED-C1412DE660F9}"/>
              </a:ext>
            </a:extLst>
          </p:cNvPr>
          <p:cNvSpPr txBox="1"/>
          <p:nvPr/>
        </p:nvSpPr>
        <p:spPr>
          <a:xfrm>
            <a:off x="9606857" y="5877692"/>
            <a:ext cx="2458387" cy="86177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Internship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Laura Weller</a:t>
            </a:r>
          </a:p>
          <a:p>
            <a:pPr algn="r"/>
            <a:r>
              <a:rPr lang="en-NL" sz="1600">
                <a:latin typeface="Crimson Text" panose="02000503000000000000" pitchFamily="2" charset="77"/>
                <a:cs typeface="Al Nile" pitchFamily="2" charset="-78"/>
              </a:rPr>
              <a:t>AMFI 2023-2024</a:t>
            </a:r>
            <a:endParaRPr lang="en-NL" sz="1600" dirty="0">
              <a:latin typeface="Crimson Text" panose="02000503000000000000" pitchFamily="2" charset="77"/>
              <a:cs typeface="Al Nile" pitchFamily="2" charset="-78"/>
            </a:endParaRPr>
          </a:p>
        </p:txBody>
      </p:sp>
      <p:pic>
        <p:nvPicPr>
          <p:cNvPr id="7" name="Picture 6" descr="A poster of a protest&#10;&#10;Description automatically generated">
            <a:extLst>
              <a:ext uri="{FF2B5EF4-FFF2-40B4-BE49-F238E27FC236}">
                <a16:creationId xmlns:a16="http://schemas.microsoft.com/office/drawing/2014/main" id="{EC10659E-74CB-4DE9-BB3C-63247E51A9A2}"/>
              </a:ext>
            </a:extLst>
          </p:cNvPr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6096000" y="1871349"/>
            <a:ext cx="3747494" cy="4688271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3" name="Picture 2" descr="A collage of a machine&#10;&#10;Description automatically generated">
            <a:extLst>
              <a:ext uri="{FF2B5EF4-FFF2-40B4-BE49-F238E27FC236}">
                <a16:creationId xmlns:a16="http://schemas.microsoft.com/office/drawing/2014/main" id="{BC7D0EB7-2FCA-39E0-892F-3D7FD8840911}"/>
              </a:ext>
            </a:extLst>
          </p:cNvPr>
          <p:cNvPicPr>
            <a:picLocks noChangeAspect="1"/>
          </p:cNvPicPr>
          <p:nvPr/>
        </p:nvPicPr>
        <p:blipFill>
          <a:blip r:embed="rId3"/>
          <a:stretch>
            <a:fillRect/>
          </a:stretch>
        </p:blipFill>
        <p:spPr>
          <a:xfrm>
            <a:off x="190500" y="330270"/>
            <a:ext cx="1540395" cy="622935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8" name="Picture 7" descr="A collage of pictures and text&#10;&#10;Description automatically generated">
            <a:extLst>
              <a:ext uri="{FF2B5EF4-FFF2-40B4-BE49-F238E27FC236}">
                <a16:creationId xmlns:a16="http://schemas.microsoft.com/office/drawing/2014/main" id="{FC070C18-E839-88E6-2DE4-39B57EF53C07}"/>
              </a:ext>
            </a:extLst>
          </p:cNvPr>
          <p:cNvPicPr>
            <a:picLocks noChangeAspect="1"/>
          </p:cNvPicPr>
          <p:nvPr/>
        </p:nvPicPr>
        <p:blipFill>
          <a:blip r:embed="rId4"/>
          <a:stretch>
            <a:fillRect/>
          </a:stretch>
        </p:blipFill>
        <p:spPr>
          <a:xfrm>
            <a:off x="1895613" y="330270"/>
            <a:ext cx="2254253" cy="622935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2" name="Picture 11" descr="A piece of paper with writing on it&#10;&#10;Description automatically generated">
            <a:extLst>
              <a:ext uri="{FF2B5EF4-FFF2-40B4-BE49-F238E27FC236}">
                <a16:creationId xmlns:a16="http://schemas.microsoft.com/office/drawing/2014/main" id="{A83EEF43-9D7D-9245-8C22-7BD52B6EB963}"/>
              </a:ext>
            </a:extLst>
          </p:cNvPr>
          <p:cNvPicPr>
            <a:picLocks noChangeAspect="1"/>
          </p:cNvPicPr>
          <p:nvPr/>
        </p:nvPicPr>
        <p:blipFill>
          <a:blip r:embed="rId5"/>
          <a:stretch>
            <a:fillRect/>
          </a:stretch>
        </p:blipFill>
        <p:spPr>
          <a:xfrm>
            <a:off x="10098995" y="1912016"/>
            <a:ext cx="1860120" cy="2131347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7" name="Picture 16" descr="A collage of different types of food&#10;&#10;Description automatically generated">
            <a:extLst>
              <a:ext uri="{FF2B5EF4-FFF2-40B4-BE49-F238E27FC236}">
                <a16:creationId xmlns:a16="http://schemas.microsoft.com/office/drawing/2014/main" id="{B7C9C4AE-A5AB-39A4-B25E-C0F027270CE1}"/>
              </a:ext>
            </a:extLst>
          </p:cNvPr>
          <p:cNvPicPr>
            <a:picLocks noChangeAspect="1"/>
          </p:cNvPicPr>
          <p:nvPr/>
        </p:nvPicPr>
        <p:blipFill>
          <a:blip r:embed="rId6"/>
          <a:stretch>
            <a:fillRect/>
          </a:stretch>
        </p:blipFill>
        <p:spPr>
          <a:xfrm>
            <a:off x="4314585" y="330270"/>
            <a:ext cx="1590915" cy="6229350"/>
          </a:xfrm>
          <a:prstGeom prst="rect">
            <a:avLst/>
          </a:prstGeom>
          <a:ln w="22225">
            <a:solidFill>
              <a:schemeClr val="bg1"/>
            </a:solidFill>
          </a:ln>
        </p:spPr>
      </p:pic>
      <p:pic>
        <p:nvPicPr>
          <p:cNvPr id="18" name="Picture 2" descr="Waag - Libelle Service">
            <a:extLst>
              <a:ext uri="{FF2B5EF4-FFF2-40B4-BE49-F238E27FC236}">
                <a16:creationId xmlns:a16="http://schemas.microsoft.com/office/drawing/2014/main" id="{BE30F361-7CE9-4FA4-4FDD-649E8256B712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013776" y="330270"/>
            <a:ext cx="1987724" cy="461665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</p:spTree>
    <p:extLst>
      <p:ext uri="{BB962C8B-B14F-4D97-AF65-F5344CB8AC3E}">
        <p14:creationId xmlns:p14="http://schemas.microsoft.com/office/powerpoint/2010/main" val="456309318"/>
      </p:ext>
    </p:extLst>
  </p:cSld>
  <p:clrMapOvr>
    <a:masterClrMapping/>
  </p:clrMapOvr>
</p:sld>
</file>

<file path=ppt/theme/theme1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Office Theme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4472C4"/>
      </a:accent1>
      <a:accent2>
        <a:srgbClr val="ED7D31"/>
      </a:accent2>
      <a:accent3>
        <a:srgbClr val="A5A5A5"/>
      </a:accent3>
      <a:accent4>
        <a:srgbClr val="FFC000"/>
      </a:accent4>
      <a:accent5>
        <a:srgbClr val="5B9BD5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Calibri Light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ajorFont>
      <a:minorFont>
        <a:latin typeface="Calibri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  <a:font script="Armn" typeface="Arial"/>
        <a:font script="Bugi" typeface="Leelawadee UI"/>
        <a:font script="Bopo" typeface="Microsoft JhengHei"/>
        <a:font script="Java" typeface="Javanese Text"/>
        <a:font script="Lisu" typeface="Segoe UI"/>
        <a:font script="Mymr" typeface="Myanmar Text"/>
        <a:font script="Nkoo" typeface="Ebrima"/>
        <a:font script="Olck" typeface="Nirmala UI"/>
        <a:font script="Osma" typeface="Ebrima"/>
        <a:font script="Phag" typeface="Phagspa"/>
        <a:font script="Syrn" typeface="Estrangelo Edessa"/>
        <a:font script="Syrj" typeface="Estrangelo Edessa"/>
        <a:font script="Syre" typeface="Estrangelo Edessa"/>
        <a:font script="Sora" typeface="Nirmala UI"/>
        <a:font script="Tale" typeface="Microsoft Tai Le"/>
        <a:font script="Talu" typeface="Microsoft New Tai Lue"/>
        <a:font script="Tfng" typeface="Ebrima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7341</TotalTime>
  <Words>1101</Words>
  <Application>Microsoft Macintosh PowerPoint</Application>
  <PresentationFormat>Widescreen</PresentationFormat>
  <Paragraphs>244</Paragraphs>
  <Slides>17</Slides>
  <Notes>13</Notes>
  <HiddenSlides>0</HiddenSlides>
  <MMClips>0</MMClips>
  <ScaleCrop>false</ScaleCrop>
  <HeadingPairs>
    <vt:vector size="6" baseType="variant">
      <vt:variant>
        <vt:lpstr>Fonts Used</vt:lpstr>
      </vt:variant>
      <vt:variant>
        <vt:i4>5</vt:i4>
      </vt:variant>
      <vt:variant>
        <vt:lpstr>Theme</vt:lpstr>
      </vt:variant>
      <vt:variant>
        <vt:i4>1</vt:i4>
      </vt:variant>
      <vt:variant>
        <vt:lpstr>Slide Titles</vt:lpstr>
      </vt:variant>
      <vt:variant>
        <vt:i4>17</vt:i4>
      </vt:variant>
    </vt:vector>
  </HeadingPairs>
  <TitlesOfParts>
    <vt:vector size="23" baseType="lpstr">
      <vt:lpstr>Arial</vt:lpstr>
      <vt:lpstr>Calibri</vt:lpstr>
      <vt:lpstr>Calibri Light</vt:lpstr>
      <vt:lpstr>Crimson Text</vt:lpstr>
      <vt:lpstr>FUCXED CAPS</vt:lpstr>
      <vt:lpstr>Office Theme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  <vt:lpstr>PowerPoint Presentation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Presentation</dc:title>
  <dc:creator>Weller, L.F. (Laura)</dc:creator>
  <cp:lastModifiedBy>Weller, L.F. (Laura)</cp:lastModifiedBy>
  <cp:revision>16</cp:revision>
  <dcterms:created xsi:type="dcterms:W3CDTF">2023-09-27T08:53:39Z</dcterms:created>
  <dcterms:modified xsi:type="dcterms:W3CDTF">2024-01-24T09:32:47Z</dcterms:modified>
</cp:coreProperties>
</file>